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8" r:id="rId3"/>
    <p:sldId id="263" r:id="rId4"/>
    <p:sldId id="325" r:id="rId5"/>
    <p:sldId id="273" r:id="rId6"/>
    <p:sldId id="323" r:id="rId7"/>
    <p:sldId id="287" r:id="rId8"/>
    <p:sldId id="276" r:id="rId9"/>
    <p:sldId id="296" r:id="rId10"/>
    <p:sldId id="301" r:id="rId11"/>
    <p:sldId id="318" r:id="rId12"/>
    <p:sldId id="326" r:id="rId13"/>
    <p:sldId id="319" r:id="rId14"/>
    <p:sldId id="320" r:id="rId15"/>
    <p:sldId id="321" r:id="rId16"/>
    <p:sldId id="322" r:id="rId17"/>
    <p:sldId id="315" r:id="rId18"/>
    <p:sldId id="307" r:id="rId19"/>
  </p:sldIdLst>
  <p:sldSz cx="9144000" cy="6858000" type="screen4x3"/>
  <p:notesSz cx="6735763" cy="98663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</p:showPr>
  <p:clrMru>
    <a:srgbClr val="412D5D"/>
    <a:srgbClr val="410000"/>
    <a:srgbClr val="5D4F4B"/>
    <a:srgbClr val="5E172D"/>
    <a:srgbClr val="872074"/>
    <a:srgbClr val="FFB3D9"/>
    <a:srgbClr val="BBE0E3"/>
    <a:srgbClr val="570A6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7" autoAdjust="0"/>
    <p:restoredTop sz="80168" autoAdjust="0"/>
  </p:normalViewPr>
  <p:slideViewPr>
    <p:cSldViewPr>
      <p:cViewPr>
        <p:scale>
          <a:sx n="66" d="100"/>
          <a:sy n="66" d="100"/>
        </p:scale>
        <p:origin x="-176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BDD957-F5EA-4FCC-BAE0-6F68D3DF28E0}" type="datetimeFigureOut">
              <a:rPr lang="en-GB" smtClean="0"/>
              <a:pPr/>
              <a:t>03/07/2012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BDADA-E7AA-49AE-AFD8-404F4373CC2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65" cy="49378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626" y="0"/>
            <a:ext cx="2919565" cy="493789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pPr>
              <a:defRPr/>
            </a:pPr>
            <a:fld id="{FA875648-56BF-4512-9964-E65744B94CF7}" type="datetimeFigureOut">
              <a:rPr lang="en-US"/>
              <a:pPr>
                <a:defRPr/>
              </a:pPr>
              <a:t>7/3/2012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2918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4" tIns="45377" rIns="90754" bIns="45377" rtlCol="0" anchor="ctr"/>
          <a:lstStyle/>
          <a:p>
            <a:pPr lvl="0"/>
            <a:endParaRPr lang="en-GB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262" y="4687052"/>
            <a:ext cx="5389240" cy="4439368"/>
          </a:xfrm>
          <a:prstGeom prst="rect">
            <a:avLst/>
          </a:prstGeom>
        </p:spPr>
        <p:txBody>
          <a:bodyPr vert="horz" lIns="90754" tIns="45377" rIns="90754" bIns="45377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0947"/>
            <a:ext cx="2919565" cy="493789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626" y="9370947"/>
            <a:ext cx="2919565" cy="493789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pPr>
              <a:defRPr/>
            </a:pPr>
            <a:fld id="{8F446C47-A735-40F8-A11A-16EA3A326D5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446C47-A735-40F8-A11A-16EA3A326D5E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400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B30A8B-52C5-4C61-B999-2D6BA049B299}" type="slidenum">
              <a:rPr lang="en-GB" smtClean="0"/>
              <a:pPr/>
              <a:t>10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400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B30A8B-52C5-4C61-B999-2D6BA049B299}" type="slidenum">
              <a:rPr lang="en-GB" smtClean="0"/>
              <a:pPr/>
              <a:t>11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400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B30A8B-52C5-4C61-B999-2D6BA049B299}" type="slidenum">
              <a:rPr lang="en-GB" smtClean="0"/>
              <a:pPr/>
              <a:t>12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400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B30A8B-52C5-4C61-B999-2D6BA049B299}" type="slidenum">
              <a:rPr lang="en-GB" smtClean="0"/>
              <a:pPr/>
              <a:t>13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400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B30A8B-52C5-4C61-B999-2D6BA049B299}" type="slidenum">
              <a:rPr lang="en-GB" smtClean="0"/>
              <a:pPr/>
              <a:t>14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400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B30A8B-52C5-4C61-B999-2D6BA049B299}" type="slidenum">
              <a:rPr lang="en-GB" smtClean="0"/>
              <a:pPr/>
              <a:t>15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400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B30A8B-52C5-4C61-B999-2D6BA049B299}" type="slidenum">
              <a:rPr lang="en-GB" smtClean="0"/>
              <a:pPr/>
              <a:t>16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400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B30A8B-52C5-4C61-B999-2D6BA049B299}" type="slidenum">
              <a:rPr lang="en-GB" smtClean="0"/>
              <a:pPr/>
              <a:t>17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 smtClean="0">
              <a:latin typeface="Arial" charset="0"/>
              <a:cs typeface="Arial" charset="0"/>
            </a:endParaRPr>
          </a:p>
          <a:p>
            <a:endParaRPr lang="en-GB" dirty="0" smtClean="0">
              <a:latin typeface="Arial" charset="0"/>
              <a:cs typeface="Arial" charset="0"/>
            </a:endParaRPr>
          </a:p>
          <a:p>
            <a:endParaRPr lang="en-GB" dirty="0" smtClean="0">
              <a:latin typeface="Arial" charset="0"/>
              <a:cs typeface="Arial" charset="0"/>
            </a:endParaRPr>
          </a:p>
          <a:p>
            <a:endParaRPr lang="en-GB" dirty="0" smtClean="0">
              <a:latin typeface="Arial" charset="0"/>
              <a:cs typeface="Arial" charset="0"/>
            </a:endParaRPr>
          </a:p>
          <a:p>
            <a:endParaRPr lang="en-GB" dirty="0" smtClean="0">
              <a:latin typeface="Arial" charset="0"/>
              <a:cs typeface="Arial" charset="0"/>
            </a:endParaRPr>
          </a:p>
          <a:p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AC1A04-2CE4-42AA-9199-87EA9848BD3A}" type="slidenum">
              <a:rPr lang="en-GB" smtClean="0"/>
              <a:pPr/>
              <a:t>18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Calibri" pitchFamily="34" charset="0"/>
              <a:buNone/>
            </a:pPr>
            <a:endParaRPr lang="en-GB" dirty="0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8089CD-6358-4CB7-A808-FFE39B81A499}" type="slidenum">
              <a:rPr lang="en-GB" smtClean="0"/>
              <a:pPr/>
              <a:t>2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59235">
              <a:spcAft>
                <a:spcPts val="596"/>
              </a:spcAft>
              <a:defRPr/>
            </a:pPr>
            <a:endParaRPr lang="en-GB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90637F-28AD-4F2D-898F-48E27D437D5B}" type="slidenum">
              <a:rPr lang="en-GB" smtClean="0"/>
              <a:pPr/>
              <a:t>3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59235">
              <a:spcAft>
                <a:spcPts val="596"/>
              </a:spcAft>
              <a:defRPr/>
            </a:pPr>
            <a:endParaRPr lang="en-GB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90637F-28AD-4F2D-898F-48E27D437D5B}" type="slidenum">
              <a:rPr lang="en-GB" smtClean="0"/>
              <a:pPr/>
              <a:t>4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59235">
              <a:spcAft>
                <a:spcPts val="596"/>
              </a:spcAft>
              <a:defRPr/>
            </a:pPr>
            <a:endParaRPr lang="en-GB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75A0C21-255D-4D37-B3BC-E0E2BAADF7FA}" type="slidenum">
              <a:rPr lang="en-GB" smtClean="0"/>
              <a:pPr/>
              <a:t>5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59235">
              <a:spcAft>
                <a:spcPts val="596"/>
              </a:spcAft>
              <a:defRPr/>
            </a:pPr>
            <a:endParaRPr lang="en-GB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90637F-28AD-4F2D-898F-48E27D437D5B}" type="slidenum">
              <a:rPr lang="en-GB" smtClean="0"/>
              <a:pPr/>
              <a:t>6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446C47-A735-40F8-A11A-16EA3A326D5E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400" dirty="0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5D03BB-31B2-4F4A-9881-93770795CCFE}" type="slidenum">
              <a:rPr lang="en-GB" smtClean="0"/>
              <a:pPr/>
              <a:t>8</a:t>
            </a:fld>
            <a:endParaRPr lang="en-GB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400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44F8AD-A902-4BF5-BE9E-D35F50B63DC9}" type="slidenum">
              <a:rPr lang="en-GB" smtClean="0"/>
              <a:pPr/>
              <a:t>9</a:t>
            </a:fld>
            <a:endParaRPr lang="en-GB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AE133-C4A7-414D-8519-217B2E4935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B1D40-8A84-4EE4-827A-62AC19F00B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8C902-EEC9-47BA-8A9D-3C0480A143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75D48-E640-4A57-ACAF-290213B7E1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B5EF5-87E0-4475-BC25-89AF30B2EC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78D98-7ED6-4BB9-8A12-2FE1EB686A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71E19-7F04-445B-AA2F-16D452ADA5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D448B-3C2D-403D-8D9D-22587893AD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2AC43-212B-4020-8AC3-3C787D3CB1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6EB4A-6522-4396-A9ED-254C46272C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43F18-EF4F-4B1C-BCFE-8A03068A85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B3E2D3D-C2CE-4182-82AB-4A19B609D0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wmf"/><Relationship Id="rId4" Type="http://schemas.openxmlformats.org/officeDocument/2006/relationships/image" Target="Macintosh%20HD:Users:bess:Library:Mail%20Downloads: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ca.gov.uk/legist/legalservices.htm" TargetMode="External"/><Relationship Id="rId3" Type="http://schemas.openxmlformats.org/officeDocument/2006/relationships/image" Target="../media/image1.jpeg"/><Relationship Id="rId7" Type="http://schemas.openxmlformats.org/officeDocument/2006/relationships/hyperlink" Target="http://www.dca.gov.uk/legalsys/lsreform.ht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legal-services-review.org.uk/content/report/index.htm" TargetMode="External"/><Relationship Id="rId5" Type="http://schemas.openxmlformats.org/officeDocument/2006/relationships/hyperlink" Target="http://www.oft.gov.uk/shared_oft/reports/professional_bodies/oft328.pdf" TargetMode="External"/><Relationship Id="rId10" Type="http://schemas.openxmlformats.org/officeDocument/2006/relationships/hyperlink" Target="http://www.legalservicesboard.org.uk/index.htm" TargetMode="External"/><Relationship Id="rId4" Type="http://schemas.openxmlformats.org/officeDocument/2006/relationships/image" Target="Macintosh%20HD:Users:bess:Library:Mail%20Downloads:" TargetMode="External"/><Relationship Id="rId9" Type="http://schemas.openxmlformats.org/officeDocument/2006/relationships/hyperlink" Target="http://www.publications.parliament.uk/pa/jt200506/jtselect/jtlegal/232/23202.ht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Macintosh%20HD:Users:bess:Library:Mail%20Downloads: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1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12"/>
          <p:cNvSpPr txBox="1">
            <a:spLocks noChangeArrowheads="1"/>
          </p:cNvSpPr>
          <p:nvPr/>
        </p:nvSpPr>
        <p:spPr bwMode="auto">
          <a:xfrm>
            <a:off x="323528" y="2514600"/>
            <a:ext cx="8640960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400" b="1" dirty="0" smtClean="0">
                <a:latin typeface="Calibri" pitchFamily="34" charset="0"/>
              </a:rPr>
              <a:t>Changes, trends and ABS in England and Wales</a:t>
            </a:r>
            <a:endParaRPr lang="en-US" sz="3400" b="1" dirty="0"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2000" b="1" dirty="0" smtClean="0">
                <a:latin typeface="Calibri" pitchFamily="34" charset="0"/>
              </a:rPr>
              <a:t>Chris Kenny, Chief Executive</a:t>
            </a:r>
            <a:endParaRPr lang="en-US" sz="2000" b="1" dirty="0"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endParaRPr lang="en-US" sz="2000" b="1" dirty="0"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1400" dirty="0" smtClean="0">
                <a:latin typeface="Calibri" pitchFamily="34" charset="0"/>
              </a:rPr>
              <a:t>Regulatory </a:t>
            </a:r>
            <a:r>
              <a:rPr lang="en-US" sz="1400" dirty="0" smtClean="0">
                <a:latin typeface="Calibri" pitchFamily="34" charset="0"/>
              </a:rPr>
              <a:t>Reform for a 21</a:t>
            </a:r>
            <a:r>
              <a:rPr lang="en-US" sz="1400" baseline="30000" dirty="0" smtClean="0">
                <a:latin typeface="Calibri" pitchFamily="34" charset="0"/>
              </a:rPr>
              <a:t>st</a:t>
            </a:r>
            <a:r>
              <a:rPr lang="en-US" sz="1400" dirty="0" smtClean="0">
                <a:latin typeface="Calibri" pitchFamily="34" charset="0"/>
              </a:rPr>
              <a:t>-century Legal Profession, Dublin 6 July 2012 </a:t>
            </a:r>
            <a:endParaRPr lang="en-US" sz="1400" dirty="0">
              <a:latin typeface="Calibri" pitchFamily="34" charset="0"/>
            </a:endParaRPr>
          </a:p>
        </p:txBody>
      </p:sp>
      <p:pic>
        <p:nvPicPr>
          <p:cNvPr id="2052" name="Picture 16" descr="LSB ppt illust.eps                                             004C4207iMac                           BE7B93F2: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1000"/>
            <a:ext cx="16002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467544" y="1196752"/>
            <a:ext cx="552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5E172D"/>
                </a:solidFill>
                <a:latin typeface="Calibri" pitchFamily="34" charset="0"/>
              </a:rPr>
              <a:t>The development of ABS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179512" y="1844824"/>
            <a:ext cx="8964488" cy="450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32000">
            <a:spAutoFit/>
          </a:bodyPr>
          <a:lstStyle/>
          <a:p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The Legal Services Act 2007 set out a framework  </a:t>
            </a:r>
          </a:p>
          <a:p>
            <a:pPr marL="265113" indent="-265113">
              <a:spcAft>
                <a:spcPts val="1000"/>
              </a:spcAft>
              <a:defRPr/>
            </a:pPr>
            <a:endParaRPr lang="en-GB" sz="800" dirty="0" smtClean="0"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Approved </a:t>
            </a:r>
            <a:r>
              <a:rPr lang="en-GB" sz="2000" dirty="0" smtClean="0">
                <a:latin typeface="Calibri" pitchFamily="34" charset="0"/>
              </a:rPr>
              <a:t>regulators applied to be “Licensing Authorities” (LAs) of ABS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Detailed requirements – structure and ownership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Clearly set out the roles for regulation of entities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Strong uniform powers for all LAs 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</a:rPr>
              <a:t>Financial penalties (£50m for individuals, £250m for entities)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</a:rPr>
              <a:t>Enforcement powers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</a:rPr>
              <a:t>Exception to the Rehabilitation of Offenders Act 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Two LAs operating –  CLC and SRA. Others working towards applications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Regime started with first licence on 6 October 2011</a:t>
            </a:r>
            <a:endParaRPr lang="en-GB" sz="1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539552" y="1340768"/>
            <a:ext cx="552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5E172D"/>
                </a:solidFill>
                <a:latin typeface="Calibri" pitchFamily="34" charset="0"/>
              </a:rPr>
              <a:t>The approval process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179512" y="1916832"/>
            <a:ext cx="8964488" cy="5278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32000">
            <a:spAutoFit/>
          </a:bodyPr>
          <a:lstStyle/>
          <a:p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The ownership and management  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endParaRPr lang="en-GB" sz="800" dirty="0" smtClean="0"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Material interest holders need to be approved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</a:rPr>
              <a:t>Those who hold 10% of shares or voting rights 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</a:rPr>
              <a:t>Those who exercise significant influence over the management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Three tests. The holding: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</a:rPr>
              <a:t>Does not compromise the regulatory objectives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</a:rPr>
              <a:t>Does not compromise the duties on regulated people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</a:rPr>
              <a:t>Is “fit and proper”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Approval and ongoing monitoring – sanctions on owners including forced divestiture</a:t>
            </a:r>
            <a:endParaRPr lang="en-GB" sz="1600" dirty="0">
              <a:latin typeface="Arial" charset="0"/>
              <a:cs typeface="Arial" charset="0"/>
            </a:endParaRPr>
          </a:p>
          <a:p>
            <a:pPr marL="0" lvl="1">
              <a:buFont typeface="Arial" charset="0"/>
              <a:buChar char="•"/>
            </a:pPr>
            <a:endParaRPr lang="en-GB" sz="1600" dirty="0">
              <a:latin typeface="Calibri" pitchFamily="34" charset="0"/>
            </a:endParaRPr>
          </a:p>
          <a:p>
            <a:r>
              <a:rPr lang="en-GB" sz="1600" b="1" dirty="0">
                <a:latin typeface="Calibri" pitchFamily="34" charset="0"/>
              </a:rPr>
              <a:t>		</a:t>
            </a:r>
          </a:p>
          <a:p>
            <a:endParaRPr lang="en-GB" sz="1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500063" y="1395413"/>
            <a:ext cx="552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5E172D"/>
                </a:solidFill>
                <a:latin typeface="Calibri" pitchFamily="34" charset="0"/>
              </a:rPr>
              <a:t>The approval process part 2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179512" y="1628800"/>
            <a:ext cx="8964488" cy="440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32000">
            <a:spAutoFit/>
          </a:bodyPr>
          <a:lstStyle/>
          <a:p>
            <a:endParaRPr lang="en-GB" sz="1800" dirty="0">
              <a:latin typeface="Calibri" pitchFamily="34" charset="0"/>
              <a:cs typeface="Arial" charset="0"/>
            </a:endParaRPr>
          </a:p>
          <a:p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Organisational</a:t>
            </a:r>
            <a:r>
              <a:rPr lang="en-GB" sz="2000" b="1" dirty="0" smtClean="0">
                <a:solidFill>
                  <a:srgbClr val="5D4F4B"/>
                </a:solidFill>
                <a:latin typeface="Calibri" pitchFamily="34" charset="0"/>
              </a:rPr>
              <a:t> </a:t>
            </a:r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evaluation</a:t>
            </a:r>
            <a:r>
              <a:rPr lang="en-GB" sz="2000" b="1" dirty="0" smtClean="0">
                <a:solidFill>
                  <a:srgbClr val="5D4F4B"/>
                </a:solidFill>
                <a:latin typeface="Calibri" pitchFamily="34" charset="0"/>
              </a:rPr>
              <a:t> </a:t>
            </a:r>
            <a:endParaRPr lang="en-GB" sz="2000" b="1" dirty="0" smtClean="0">
              <a:solidFill>
                <a:srgbClr val="5D4F4B"/>
              </a:solidFill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endParaRPr lang="en-GB" sz="1600" dirty="0" smtClean="0"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LAs looking more at funding and business models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Are the right people involved?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Are the systems right? 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What else is the business doing?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Conditions on licences covering non-reserved activities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endParaRPr lang="en-GB" sz="1600" dirty="0">
              <a:latin typeface="Arial" charset="0"/>
              <a:cs typeface="Arial" charset="0"/>
            </a:endParaRPr>
          </a:p>
          <a:p>
            <a:pPr marL="0" lvl="1">
              <a:buFont typeface="Arial" charset="0"/>
              <a:buChar char="•"/>
            </a:pPr>
            <a:endParaRPr lang="en-GB" sz="1600" dirty="0">
              <a:latin typeface="Calibri" pitchFamily="34" charset="0"/>
            </a:endParaRPr>
          </a:p>
          <a:p>
            <a:r>
              <a:rPr lang="en-GB" sz="1600" b="1" dirty="0">
                <a:latin typeface="Calibri" pitchFamily="34" charset="0"/>
              </a:rPr>
              <a:t>		</a:t>
            </a:r>
          </a:p>
          <a:p>
            <a:endParaRPr lang="en-GB" sz="1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500063" y="1395413"/>
            <a:ext cx="552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5E172D"/>
                </a:solidFill>
                <a:latin typeface="Calibri" pitchFamily="34" charset="0"/>
              </a:rPr>
              <a:t>The HoLP and HoFA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179512" y="1772816"/>
            <a:ext cx="8964488" cy="580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32000">
            <a:spAutoFit/>
          </a:bodyPr>
          <a:lstStyle/>
          <a:p>
            <a:endParaRPr lang="en-GB" sz="1800" dirty="0">
              <a:latin typeface="Calibri" pitchFamily="34" charset="0"/>
              <a:cs typeface="Arial" charset="0"/>
            </a:endParaRPr>
          </a:p>
          <a:p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Two new statutory roles required by ever </a:t>
            </a:r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ABS</a:t>
            </a:r>
            <a:r>
              <a:rPr lang="en-GB" sz="2000" b="1" dirty="0" smtClean="0">
                <a:solidFill>
                  <a:srgbClr val="5D4F4B"/>
                </a:solidFill>
                <a:latin typeface="Calibri" pitchFamily="34" charset="0"/>
              </a:rPr>
              <a:t>  </a:t>
            </a:r>
            <a:endParaRPr lang="en-GB" sz="2000" b="1" dirty="0" smtClean="0">
              <a:solidFill>
                <a:srgbClr val="5D4F4B"/>
              </a:solidFill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endParaRPr lang="en-GB" sz="800" dirty="0" smtClean="0"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Head of Legal Practice (HoLP)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</a:rPr>
              <a:t>All reasonable steps to ensure compliance with rules, duties of managers and professional principles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</a:rPr>
              <a:t>Duty to report failure to LA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Head of Finance and Administration (HoFA)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</a:rPr>
              <a:t>All reasonable steps to ensure compliance with accounts rules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</a:rPr>
              <a:t>Duty to report failure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Can be the same person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SRA using the roles in all firms – </a:t>
            </a:r>
            <a:r>
              <a:rPr lang="en-GB" sz="2000" dirty="0" err="1" smtClean="0">
                <a:latin typeface="Calibri" pitchFamily="34" charset="0"/>
              </a:rPr>
              <a:t>CoLP</a:t>
            </a:r>
            <a:r>
              <a:rPr lang="en-GB" sz="2000" dirty="0" smtClean="0">
                <a:latin typeface="Calibri" pitchFamily="34" charset="0"/>
              </a:rPr>
              <a:t> and </a:t>
            </a:r>
            <a:r>
              <a:rPr lang="en-GB" sz="2000" dirty="0" err="1" smtClean="0">
                <a:latin typeface="Calibri" pitchFamily="34" charset="0"/>
              </a:rPr>
              <a:t>CoFA</a:t>
            </a:r>
            <a:endParaRPr lang="en-GB" sz="2000" dirty="0">
              <a:latin typeface="Calibri" pitchFamily="34" charset="0"/>
            </a:endParaRPr>
          </a:p>
          <a:p>
            <a:pPr marL="0" lvl="1"/>
            <a:endParaRPr lang="en-GB" sz="1600" dirty="0">
              <a:latin typeface="Arial" charset="0"/>
              <a:cs typeface="Arial" charset="0"/>
            </a:endParaRPr>
          </a:p>
          <a:p>
            <a:pPr marL="0" lvl="1">
              <a:buFont typeface="Arial" charset="0"/>
              <a:buChar char="•"/>
            </a:pPr>
            <a:endParaRPr lang="en-GB" sz="1600" dirty="0">
              <a:latin typeface="Calibri" pitchFamily="34" charset="0"/>
            </a:endParaRPr>
          </a:p>
          <a:p>
            <a:r>
              <a:rPr lang="en-GB" sz="1600" b="1" dirty="0">
                <a:latin typeface="Calibri" pitchFamily="34" charset="0"/>
              </a:rPr>
              <a:t>		</a:t>
            </a:r>
          </a:p>
          <a:p>
            <a:endParaRPr lang="en-GB" sz="1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500063" y="1395413"/>
            <a:ext cx="552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5E172D"/>
                </a:solidFill>
                <a:latin typeface="Calibri" pitchFamily="34" charset="0"/>
              </a:rPr>
              <a:t>Impact of ABS on the rest of the sector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179512" y="1700808"/>
            <a:ext cx="8964488" cy="3688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32000">
            <a:spAutoFit/>
          </a:bodyPr>
          <a:lstStyle/>
          <a:p>
            <a:endParaRPr lang="en-GB" sz="1800" dirty="0">
              <a:latin typeface="Calibri" pitchFamily="34" charset="0"/>
              <a:cs typeface="Arial" charset="0"/>
            </a:endParaRPr>
          </a:p>
          <a:p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Market reacting to ABS – even before ABS </a:t>
            </a:r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started</a:t>
            </a:r>
            <a:endParaRPr lang="en-GB" sz="2000" b="1" dirty="0" smtClean="0">
              <a:solidFill>
                <a:srgbClr val="5D4F4B"/>
              </a:solidFill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endParaRPr lang="en-GB" sz="800" dirty="0" smtClean="0"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Level playing field between ABS and non-ABS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New Code of Conduct for Solicitors 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Taking opportunities that have been open for some time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New business models more aligned to modern business management</a:t>
            </a:r>
          </a:p>
          <a:p>
            <a:pPr marL="0" lvl="1"/>
            <a:endParaRPr lang="en-GB" sz="1600" dirty="0">
              <a:latin typeface="Arial" charset="0"/>
              <a:cs typeface="Arial" charset="0"/>
            </a:endParaRPr>
          </a:p>
          <a:p>
            <a:pPr marL="0" lvl="1">
              <a:buFont typeface="Arial" charset="0"/>
              <a:buChar char="•"/>
            </a:pPr>
            <a:endParaRPr lang="en-GB" sz="1600" dirty="0">
              <a:latin typeface="Calibri" pitchFamily="34" charset="0"/>
            </a:endParaRPr>
          </a:p>
          <a:p>
            <a:r>
              <a:rPr lang="en-GB" sz="1600" b="1" dirty="0">
                <a:latin typeface="Calibri" pitchFamily="34" charset="0"/>
              </a:rPr>
              <a:t>		</a:t>
            </a:r>
          </a:p>
          <a:p>
            <a:endParaRPr lang="en-GB" sz="1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500063" y="1395413"/>
            <a:ext cx="552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5E172D"/>
                </a:solidFill>
                <a:latin typeface="Calibri" pitchFamily="34" charset="0"/>
              </a:rPr>
              <a:t>Emerging models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179512" y="1700808"/>
            <a:ext cx="8964488" cy="425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32000">
            <a:spAutoFit/>
          </a:bodyPr>
          <a:lstStyle/>
          <a:p>
            <a:endParaRPr lang="en-GB" sz="1800" dirty="0">
              <a:latin typeface="Calibri" pitchFamily="34" charset="0"/>
              <a:cs typeface="Arial" charset="0"/>
            </a:endParaRPr>
          </a:p>
          <a:p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New models already coming to </a:t>
            </a:r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light</a:t>
            </a:r>
            <a:r>
              <a:rPr lang="en-GB" sz="2000" b="1" dirty="0" smtClean="0">
                <a:solidFill>
                  <a:srgbClr val="5D4F4B"/>
                </a:solidFill>
                <a:latin typeface="Calibri" pitchFamily="34" charset="0"/>
              </a:rPr>
              <a:t>  </a:t>
            </a:r>
            <a:endParaRPr lang="en-GB" sz="2000" b="1" dirty="0" smtClean="0">
              <a:solidFill>
                <a:srgbClr val="5D4F4B"/>
              </a:solidFill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endParaRPr lang="en-GB" sz="800" dirty="0" smtClean="0"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Franchise models – Quality Solicitors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Fixed fee law-as-a-service (</a:t>
            </a:r>
            <a:r>
              <a:rPr lang="en-GB" sz="2000" dirty="0" err="1" smtClean="0">
                <a:latin typeface="Calibri" pitchFamily="34" charset="0"/>
              </a:rPr>
              <a:t>LaaS</a:t>
            </a:r>
            <a:r>
              <a:rPr lang="en-GB" sz="2000" dirty="0" smtClean="0">
                <a:latin typeface="Calibri" pitchFamily="34" charset="0"/>
              </a:rPr>
              <a:t>?) – Riverview Law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Alternative remuneration strategies – Scott-Moncrieff &amp; Associates 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Retail providers – Cooperative Legal Services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New intermediaries – Eddie </a:t>
            </a:r>
            <a:r>
              <a:rPr lang="en-GB" sz="2000" dirty="0" err="1" smtClean="0">
                <a:latin typeface="Calibri" pitchFamily="34" charset="0"/>
              </a:rPr>
              <a:t>Stobart</a:t>
            </a:r>
            <a:r>
              <a:rPr lang="en-GB" sz="2000" dirty="0" smtClean="0">
                <a:latin typeface="Calibri" pitchFamily="34" charset="0"/>
              </a:rPr>
              <a:t>  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Small firm models – partnerships, succession planning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Accountants are on the way</a:t>
            </a:r>
            <a:endParaRPr lang="en-GB" sz="1600" b="1" dirty="0">
              <a:latin typeface="Calibri" pitchFamily="34" charset="0"/>
            </a:endParaRPr>
          </a:p>
          <a:p>
            <a:endParaRPr lang="en-GB" sz="1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500063" y="1395413"/>
            <a:ext cx="552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5E172D"/>
                </a:solidFill>
                <a:latin typeface="Calibri" pitchFamily="34" charset="0"/>
              </a:rPr>
              <a:t>Numbers and expected uptake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179512" y="1700808"/>
            <a:ext cx="896448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32000">
            <a:spAutoFit/>
          </a:bodyPr>
          <a:lstStyle/>
          <a:p>
            <a:endParaRPr lang="en-GB" sz="1800" dirty="0">
              <a:latin typeface="Calibri" pitchFamily="34" charset="0"/>
              <a:cs typeface="Arial" charset="0"/>
            </a:endParaRPr>
          </a:p>
          <a:p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Small numbers of ABS to date but many more </a:t>
            </a:r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interested</a:t>
            </a:r>
            <a:r>
              <a:rPr lang="en-GB" sz="2000" b="1" dirty="0" smtClean="0">
                <a:solidFill>
                  <a:srgbClr val="5D4F4B"/>
                </a:solidFill>
                <a:latin typeface="Calibri" pitchFamily="34" charset="0"/>
              </a:rPr>
              <a:t>  </a:t>
            </a:r>
            <a:endParaRPr lang="en-GB" sz="2000" b="1" dirty="0" smtClean="0">
              <a:solidFill>
                <a:srgbClr val="5D4F4B"/>
              </a:solidFill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endParaRPr lang="en-GB" sz="800" dirty="0" smtClean="0"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8 licences issued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30 completed stage 2 of application process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circa</a:t>
            </a:r>
            <a:r>
              <a:rPr lang="en-GB" sz="2000" dirty="0" smtClean="0">
                <a:latin typeface="Calibri" pitchFamily="34" charset="0"/>
              </a:rPr>
              <a:t> </a:t>
            </a:r>
            <a:r>
              <a:rPr lang="en-GB" sz="2000" dirty="0" smtClean="0">
                <a:latin typeface="Calibri" pitchFamily="34" charset="0"/>
              </a:rPr>
              <a:t>130 in stage 2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circa</a:t>
            </a:r>
            <a:r>
              <a:rPr lang="en-GB" sz="2000" dirty="0" smtClean="0">
                <a:latin typeface="Calibri" pitchFamily="34" charset="0"/>
              </a:rPr>
              <a:t> </a:t>
            </a:r>
            <a:r>
              <a:rPr lang="en-GB" sz="2000" dirty="0" smtClean="0">
                <a:latin typeface="Calibri" pitchFamily="34" charset="0"/>
              </a:rPr>
              <a:t>180 at stage 1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LDPs – stepping stone to ABS about 320 will need to transfer to ABS by mid 2013</a:t>
            </a:r>
            <a:r>
              <a:rPr lang="en-GB" sz="1600" b="1" dirty="0">
                <a:latin typeface="Calibri" pitchFamily="34" charset="0"/>
              </a:rPr>
              <a:t>		</a:t>
            </a:r>
          </a:p>
          <a:p>
            <a:endParaRPr lang="en-GB" sz="1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500063" y="1395413"/>
            <a:ext cx="552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1" dirty="0" smtClean="0">
                <a:solidFill>
                  <a:srgbClr val="5E172D"/>
                </a:solidFill>
                <a:latin typeface="Calibri" pitchFamily="34" charset="0"/>
              </a:rPr>
              <a:t>General observations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179512" y="1795076"/>
            <a:ext cx="8964488" cy="506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32000">
            <a:spAutoFit/>
          </a:bodyPr>
          <a:lstStyle/>
          <a:p>
            <a:endParaRPr lang="en-GB" sz="1800" dirty="0">
              <a:latin typeface="Calibri" pitchFamily="34" charset="0"/>
              <a:cs typeface="Arial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Outcomes-focused regulation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Regulation is better focused on risk – by subject and firm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Better data flows will enable more targeted interventions</a:t>
            </a:r>
          </a:p>
          <a:p>
            <a:pPr marL="722313" lvl="1" indent="-265113">
              <a:spcAft>
                <a:spcPts val="1000"/>
              </a:spcAft>
              <a:buFont typeface="Wingdings" pitchFamily="2" charset="2"/>
              <a:buChar char="§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Lower-risk businesses will be treated with a lighter-touch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LSB has help change the dialogue in the market – evidenced based. 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Exciting research into consumers and providers showing the way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Real independence from the MoJ – no powers of Ministerial direction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endParaRPr lang="en-GB" sz="2000" dirty="0" smtClean="0">
              <a:latin typeface="Calibri" pitchFamily="34" charset="0"/>
              <a:cs typeface="Arial" charset="0"/>
            </a:endParaRPr>
          </a:p>
          <a:p>
            <a:pPr marL="722313" lvl="1" indent="-265113">
              <a:spcAft>
                <a:spcPts val="1000"/>
              </a:spcAft>
              <a:defRPr/>
            </a:pPr>
            <a:endParaRPr lang="en-GB" sz="2000" dirty="0" smtClean="0">
              <a:latin typeface="Calibri" pitchFamily="34" charset="0"/>
              <a:cs typeface="Arial" charset="0"/>
            </a:endParaRPr>
          </a:p>
          <a:p>
            <a:pPr marL="0" lvl="1">
              <a:buFont typeface="Arial" charset="0"/>
              <a:buChar char="•"/>
            </a:pPr>
            <a:endParaRPr lang="en-GB" sz="1600" dirty="0">
              <a:latin typeface="Calibri" pitchFamily="34" charset="0"/>
            </a:endParaRPr>
          </a:p>
          <a:p>
            <a:r>
              <a:rPr lang="en-GB" sz="1600" b="1" dirty="0">
                <a:latin typeface="Calibri" pitchFamily="34" charset="0"/>
              </a:rPr>
              <a:t>		</a:t>
            </a:r>
          </a:p>
          <a:p>
            <a:endParaRPr lang="en-GB" sz="1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539552" y="1340768"/>
            <a:ext cx="552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1" dirty="0" smtClean="0">
                <a:solidFill>
                  <a:srgbClr val="5E172D"/>
                </a:solidFill>
                <a:latin typeface="Calibri" pitchFamily="34" charset="0"/>
              </a:rPr>
              <a:t>Questions?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251520" y="1556792"/>
            <a:ext cx="8892480" cy="4596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32000">
            <a:spAutoFit/>
          </a:bodyPr>
          <a:lstStyle/>
          <a:p>
            <a:pPr>
              <a:defRPr/>
            </a:pPr>
            <a:endParaRPr lang="en-GB" sz="1200" dirty="0">
              <a:latin typeface="Calibri" pitchFamily="34" charset="0"/>
              <a:cs typeface="Arial" charset="0"/>
            </a:endParaRPr>
          </a:p>
          <a:p>
            <a:pPr marL="360363" lvl="2" indent="-360363">
              <a:defRPr/>
            </a:pPr>
            <a:endParaRPr lang="en-GB" sz="1800" dirty="0">
              <a:latin typeface="Calibri" pitchFamily="34" charset="0"/>
              <a:cs typeface="Arial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Questions now 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Panel discussion later</a:t>
            </a:r>
          </a:p>
          <a:p>
            <a:pPr marL="360363" lvl="2" indent="-360363">
              <a:defRPr/>
            </a:pPr>
            <a:endParaRPr lang="en-GB" sz="2000" dirty="0">
              <a:latin typeface="Calibri" pitchFamily="34" charset="0"/>
              <a:cs typeface="Arial" charset="0"/>
            </a:endParaRPr>
          </a:p>
          <a:p>
            <a:pPr marL="360363" lvl="2" indent="-360363">
              <a:defRPr/>
            </a:pPr>
            <a:endParaRPr lang="en-GB" sz="2000" dirty="0">
              <a:latin typeface="Calibri" pitchFamily="34" charset="0"/>
              <a:cs typeface="Arial" charset="0"/>
            </a:endParaRPr>
          </a:p>
          <a:p>
            <a:pPr marL="360363" lvl="2" indent="-360363">
              <a:buFont typeface="Arial" charset="0"/>
              <a:buChar char="•"/>
              <a:defRPr/>
            </a:pPr>
            <a:endParaRPr lang="en-GB" sz="1800" dirty="0">
              <a:latin typeface="Calibri" pitchFamily="34" charset="0"/>
              <a:cs typeface="Arial" charset="0"/>
            </a:endParaRPr>
          </a:p>
          <a:p>
            <a:pPr marL="360363" lvl="2" indent="-360363">
              <a:defRPr/>
            </a:pPr>
            <a:endParaRPr lang="en-GB" sz="1800" dirty="0">
              <a:latin typeface="Calibri" pitchFamily="34" charset="0"/>
              <a:cs typeface="Arial" charset="0"/>
            </a:endParaRPr>
          </a:p>
          <a:p>
            <a:pPr marL="360363" lvl="2" indent="-360363">
              <a:defRPr/>
            </a:pPr>
            <a:endParaRPr lang="en-GB" sz="1800" dirty="0">
              <a:latin typeface="Calibri" pitchFamily="34" charset="0"/>
              <a:cs typeface="Arial" charset="0"/>
            </a:endParaRPr>
          </a:p>
          <a:p>
            <a:pPr marL="360363" lvl="2" indent="-360363">
              <a:defRPr/>
            </a:pPr>
            <a:endParaRPr lang="en-GB" sz="1800" dirty="0">
              <a:latin typeface="Arial" charset="0"/>
              <a:cs typeface="Arial" charset="0"/>
            </a:endParaRPr>
          </a:p>
          <a:p>
            <a:pPr marL="457200" lvl="2">
              <a:defRPr/>
            </a:pPr>
            <a:endParaRPr lang="en-GB" sz="1800" dirty="0">
              <a:latin typeface="Arial" charset="0"/>
              <a:cs typeface="Arial" charset="0"/>
            </a:endParaRPr>
          </a:p>
          <a:p>
            <a:pPr marL="457200" lvl="2">
              <a:defRPr/>
            </a:pPr>
            <a:endParaRPr lang="en-GB" sz="1800" dirty="0">
              <a:latin typeface="Arial" charset="0"/>
              <a:cs typeface="Arial" charset="0"/>
            </a:endParaRPr>
          </a:p>
          <a:p>
            <a:pPr lvl="1">
              <a:defRPr/>
            </a:pPr>
            <a:endParaRPr lang="en-GB" sz="2000" dirty="0">
              <a:latin typeface="Arial" charset="0"/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endParaRPr lang="en-GB" sz="2000" dirty="0">
              <a:latin typeface="Calibri" pitchFamily="34" charset="0"/>
            </a:endParaRPr>
          </a:p>
          <a:p>
            <a:pPr>
              <a:defRPr/>
            </a:pPr>
            <a:endParaRPr lang="en-GB" sz="1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175" y="1428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33400" y="1500188"/>
            <a:ext cx="4495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5E172D"/>
                </a:solidFill>
                <a:latin typeface="Calibri" pitchFamily="34" charset="0"/>
              </a:rPr>
              <a:t>Agenda</a:t>
            </a:r>
            <a:r>
              <a:rPr lang="en-US" b="1" dirty="0">
                <a:latin typeface="Calibri" pitchFamily="34" charset="0"/>
              </a:rPr>
              <a:t>		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42875" y="2205038"/>
            <a:ext cx="8467725" cy="27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32000">
            <a:spAutoFit/>
          </a:bodyPr>
          <a:lstStyle/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US" sz="2000" dirty="0">
                <a:latin typeface="Calibri" pitchFamily="34" charset="0"/>
              </a:rPr>
              <a:t>The </a:t>
            </a:r>
            <a:r>
              <a:rPr lang="en-US" sz="2000" dirty="0" smtClean="0">
                <a:latin typeface="Calibri" pitchFamily="34" charset="0"/>
              </a:rPr>
              <a:t>history of the reforms in England and Wales</a:t>
            </a:r>
            <a:endParaRPr lang="en-US" sz="2000" dirty="0"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US" sz="2000" dirty="0" smtClean="0">
                <a:latin typeface="Calibri" pitchFamily="34" charset="0"/>
              </a:rPr>
              <a:t>The regulatory architecture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US" sz="2000" dirty="0" smtClean="0">
                <a:latin typeface="Calibri" pitchFamily="34" charset="0"/>
              </a:rPr>
              <a:t>Progress to date</a:t>
            </a:r>
            <a:endParaRPr lang="en-US" sz="2000" dirty="0">
              <a:latin typeface="Calibri" pitchFamily="34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US" sz="2000" dirty="0" smtClean="0">
                <a:latin typeface="Calibri" pitchFamily="34" charset="0"/>
              </a:rPr>
              <a:t>Alternative business structures (ABS)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US" sz="2000" dirty="0" smtClean="0">
                <a:latin typeface="Calibri" pitchFamily="34" charset="0"/>
              </a:rPr>
              <a:t>General observations</a:t>
            </a:r>
          </a:p>
          <a:p>
            <a:pPr>
              <a:defRPr/>
            </a:pPr>
            <a:endParaRPr lang="en-US" sz="1600" i="1" dirty="0">
              <a:latin typeface="Arial" charset="0"/>
            </a:endParaRPr>
          </a:p>
          <a:p>
            <a:pPr>
              <a:defRPr/>
            </a:pPr>
            <a:endParaRPr lang="en-US" sz="18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467544" y="1268760"/>
            <a:ext cx="6286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5E172D"/>
                </a:solidFill>
                <a:latin typeface="Calibri" pitchFamily="34" charset="0"/>
              </a:rPr>
              <a:t>The </a:t>
            </a:r>
            <a:r>
              <a:rPr lang="en-US" b="1" dirty="0" smtClean="0">
                <a:solidFill>
                  <a:srgbClr val="5E172D"/>
                </a:solidFill>
                <a:latin typeface="Calibri" pitchFamily="34" charset="0"/>
              </a:rPr>
              <a:t>history of the reforms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0" y="1844824"/>
            <a:ext cx="853244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numCol="2">
            <a:spAutoFit/>
          </a:bodyPr>
          <a:lstStyle/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1900" b="1" dirty="0" smtClean="0">
                <a:latin typeface="Calibri" pitchFamily="34" charset="0"/>
              </a:rPr>
              <a:t>March 2001</a:t>
            </a:r>
            <a:r>
              <a:rPr lang="en-GB" sz="1900" dirty="0" smtClean="0">
                <a:latin typeface="Calibri" pitchFamily="34" charset="0"/>
              </a:rPr>
              <a:t>: “</a:t>
            </a:r>
            <a:r>
              <a:rPr lang="en-GB" sz="1900" b="1" dirty="0" smtClean="0">
                <a:solidFill>
                  <a:srgbClr val="412D5D"/>
                </a:solidFill>
                <a:latin typeface="Calibri" pitchFamily="34" charset="0"/>
                <a:hlinkClick r:id="rId5"/>
              </a:rPr>
              <a:t>Competition in Professions</a:t>
            </a:r>
            <a:r>
              <a:rPr lang="en-GB" sz="1900" dirty="0" smtClean="0">
                <a:latin typeface="Calibri" pitchFamily="34" charset="0"/>
              </a:rPr>
              <a:t>”: Office of Fair Trading: open competition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1900" b="1" dirty="0" smtClean="0">
                <a:latin typeface="Calibri" pitchFamily="34" charset="0"/>
              </a:rPr>
              <a:t>July</a:t>
            </a:r>
            <a:r>
              <a:rPr lang="en-GB" sz="1900" dirty="0" smtClean="0">
                <a:latin typeface="Calibri" pitchFamily="34" charset="0"/>
              </a:rPr>
              <a:t> </a:t>
            </a:r>
            <a:r>
              <a:rPr lang="en-GB" sz="1900" b="1" dirty="0" smtClean="0">
                <a:latin typeface="Calibri" pitchFamily="34" charset="0"/>
              </a:rPr>
              <a:t>2002</a:t>
            </a:r>
            <a:r>
              <a:rPr lang="en-GB" sz="1900" dirty="0" smtClean="0">
                <a:latin typeface="Calibri" pitchFamily="34" charset="0"/>
              </a:rPr>
              <a:t>:“In the Public Interest?”: Lord Chancellor's Dept: competition to give best consumer service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1900" b="1" dirty="0" smtClean="0">
                <a:latin typeface="Calibri" pitchFamily="34" charset="0"/>
              </a:rPr>
              <a:t>July</a:t>
            </a:r>
            <a:r>
              <a:rPr lang="en-GB" sz="1900" dirty="0" smtClean="0">
                <a:latin typeface="Calibri" pitchFamily="34" charset="0"/>
              </a:rPr>
              <a:t> </a:t>
            </a:r>
            <a:r>
              <a:rPr lang="en-GB" sz="1900" b="1" dirty="0" smtClean="0">
                <a:latin typeface="Calibri" pitchFamily="34" charset="0"/>
              </a:rPr>
              <a:t>2003</a:t>
            </a:r>
            <a:r>
              <a:rPr lang="en-GB" sz="1900" dirty="0" smtClean="0">
                <a:latin typeface="Calibri" pitchFamily="34" charset="0"/>
              </a:rPr>
              <a:t>: Conclusions on “In the Public Interest?”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1900" b="1" dirty="0" smtClean="0">
                <a:latin typeface="Calibri" pitchFamily="34" charset="0"/>
              </a:rPr>
              <a:t>December</a:t>
            </a:r>
            <a:r>
              <a:rPr lang="en-GB" sz="1900" dirty="0" smtClean="0">
                <a:latin typeface="Calibri" pitchFamily="34" charset="0"/>
              </a:rPr>
              <a:t> </a:t>
            </a:r>
            <a:r>
              <a:rPr lang="en-GB" sz="1900" b="1" dirty="0" smtClean="0">
                <a:latin typeface="Calibri" pitchFamily="34" charset="0"/>
              </a:rPr>
              <a:t>2004</a:t>
            </a:r>
            <a:r>
              <a:rPr lang="en-GB" sz="1900" dirty="0" smtClean="0">
                <a:latin typeface="Calibri" pitchFamily="34" charset="0"/>
              </a:rPr>
              <a:t>: “</a:t>
            </a:r>
            <a:r>
              <a:rPr lang="en-GB" sz="1900" b="1" dirty="0" err="1" smtClean="0">
                <a:latin typeface="Calibri" pitchFamily="34" charset="0"/>
                <a:hlinkClick r:id="rId6"/>
              </a:rPr>
              <a:t>Clementi</a:t>
            </a:r>
            <a:r>
              <a:rPr lang="en-GB" sz="1900" dirty="0" smtClean="0">
                <a:latin typeface="Calibri" pitchFamily="34" charset="0"/>
              </a:rPr>
              <a:t>”(Report of the Review of the Regulatory Framework for Legal Services in England and Wales</a:t>
            </a:r>
            <a:r>
              <a:rPr lang="en-GB" sz="1900" dirty="0" smtClean="0">
                <a:latin typeface="Calibri" pitchFamily="34" charset="0"/>
              </a:rPr>
              <a:t>)</a:t>
            </a:r>
          </a:p>
          <a:p>
            <a:pPr marL="722313" lvl="1" indent="-265113">
              <a:spcAft>
                <a:spcPts val="1000"/>
              </a:spcAft>
              <a:defRPr/>
            </a:pPr>
            <a:endParaRPr lang="en-GB" sz="1900" dirty="0" smtClean="0">
              <a:latin typeface="Calibri" pitchFamily="34" charset="0"/>
            </a:endParaRPr>
          </a:p>
          <a:p>
            <a:pPr marL="722313" lvl="1" indent="-265113">
              <a:spcAft>
                <a:spcPts val="1000"/>
              </a:spcAft>
              <a:defRPr/>
            </a:pPr>
            <a:endParaRPr lang="en-GB" sz="1900" dirty="0" smtClean="0">
              <a:latin typeface="Calibri" pitchFamily="34" charset="0"/>
            </a:endParaRP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1900" b="1" dirty="0" smtClean="0">
                <a:latin typeface="Calibri" pitchFamily="34" charset="0"/>
              </a:rPr>
              <a:t>October</a:t>
            </a:r>
            <a:r>
              <a:rPr lang="en-GB" sz="1900" dirty="0" smtClean="0">
                <a:latin typeface="Calibri" pitchFamily="34" charset="0"/>
              </a:rPr>
              <a:t> </a:t>
            </a:r>
            <a:r>
              <a:rPr lang="en-GB" sz="1900" b="1" dirty="0" smtClean="0">
                <a:latin typeface="Calibri" pitchFamily="34" charset="0"/>
              </a:rPr>
              <a:t>2005</a:t>
            </a:r>
            <a:r>
              <a:rPr lang="en-GB" sz="1900" dirty="0" smtClean="0">
                <a:latin typeface="Calibri" pitchFamily="34" charset="0"/>
              </a:rPr>
              <a:t>: “</a:t>
            </a:r>
            <a:r>
              <a:rPr lang="en-GB" sz="1900" b="1" dirty="0" smtClean="0">
                <a:latin typeface="Calibri" pitchFamily="34" charset="0"/>
                <a:hlinkClick r:id="rId7"/>
              </a:rPr>
              <a:t>Putting Consumers First</a:t>
            </a:r>
            <a:r>
              <a:rPr lang="en-GB" sz="1900" dirty="0" smtClean="0">
                <a:latin typeface="Calibri" pitchFamily="34" charset="0"/>
              </a:rPr>
              <a:t>” (Dept for Constitutional Affairs) 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1900" b="1" dirty="0" smtClean="0">
                <a:latin typeface="Calibri" pitchFamily="34" charset="0"/>
              </a:rPr>
              <a:t>May</a:t>
            </a:r>
            <a:r>
              <a:rPr lang="en-GB" sz="1900" dirty="0" smtClean="0">
                <a:latin typeface="Calibri" pitchFamily="34" charset="0"/>
              </a:rPr>
              <a:t> </a:t>
            </a:r>
            <a:r>
              <a:rPr lang="en-GB" sz="1900" b="1" dirty="0" smtClean="0">
                <a:latin typeface="Calibri" pitchFamily="34" charset="0"/>
              </a:rPr>
              <a:t>2006</a:t>
            </a:r>
            <a:r>
              <a:rPr lang="en-GB" sz="1900" dirty="0" smtClean="0">
                <a:latin typeface="Calibri" pitchFamily="34" charset="0"/>
              </a:rPr>
              <a:t>: </a:t>
            </a:r>
            <a:r>
              <a:rPr lang="en-GB" sz="1900" b="1" dirty="0" smtClean="0">
                <a:latin typeface="Calibri" pitchFamily="34" charset="0"/>
                <a:hlinkClick r:id="rId8"/>
              </a:rPr>
              <a:t>Draft Legal Services Bill</a:t>
            </a:r>
            <a:endParaRPr lang="en-GB" sz="1900" dirty="0" smtClean="0">
              <a:latin typeface="Calibri" pitchFamily="34" charset="0"/>
            </a:endParaRP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1900" b="1" dirty="0" smtClean="0">
                <a:latin typeface="Calibri" pitchFamily="34" charset="0"/>
              </a:rPr>
              <a:t>July</a:t>
            </a:r>
            <a:r>
              <a:rPr lang="en-GB" sz="1900" dirty="0" smtClean="0">
                <a:latin typeface="Calibri" pitchFamily="34" charset="0"/>
              </a:rPr>
              <a:t> </a:t>
            </a:r>
            <a:r>
              <a:rPr lang="en-GB" sz="1900" b="1" dirty="0" smtClean="0">
                <a:latin typeface="Calibri" pitchFamily="34" charset="0"/>
              </a:rPr>
              <a:t>2006</a:t>
            </a:r>
            <a:r>
              <a:rPr lang="en-GB" sz="1900" dirty="0" smtClean="0">
                <a:latin typeface="Calibri" pitchFamily="34" charset="0"/>
              </a:rPr>
              <a:t>: </a:t>
            </a:r>
            <a:r>
              <a:rPr lang="en-GB" sz="1900" b="1" dirty="0" smtClean="0">
                <a:latin typeface="Calibri" pitchFamily="34" charset="0"/>
                <a:hlinkClick r:id="rId9"/>
              </a:rPr>
              <a:t>Joint Report </a:t>
            </a:r>
            <a:r>
              <a:rPr lang="en-GB" sz="1900" dirty="0" smtClean="0">
                <a:latin typeface="Calibri" pitchFamily="34" charset="0"/>
              </a:rPr>
              <a:t>(both Houses of Parliament) on the draft Bill – chaired by Lord Hunt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1900" b="1" dirty="0" smtClean="0">
                <a:latin typeface="Calibri" pitchFamily="34" charset="0"/>
              </a:rPr>
              <a:t>October</a:t>
            </a:r>
            <a:r>
              <a:rPr lang="en-GB" sz="1900" dirty="0" smtClean="0">
                <a:latin typeface="Calibri" pitchFamily="34" charset="0"/>
              </a:rPr>
              <a:t> </a:t>
            </a:r>
            <a:r>
              <a:rPr lang="en-GB" sz="1900" b="1" dirty="0" smtClean="0">
                <a:latin typeface="Calibri" pitchFamily="34" charset="0"/>
              </a:rPr>
              <a:t>2006</a:t>
            </a:r>
            <a:r>
              <a:rPr lang="en-GB" sz="1900" dirty="0" smtClean="0">
                <a:latin typeface="Calibri" pitchFamily="34" charset="0"/>
              </a:rPr>
              <a:t>: Full Bill published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1900" b="1" dirty="0" smtClean="0">
                <a:latin typeface="Calibri" pitchFamily="34" charset="0"/>
              </a:rPr>
              <a:t>October</a:t>
            </a:r>
            <a:r>
              <a:rPr lang="en-GB" sz="1900" dirty="0" smtClean="0">
                <a:latin typeface="Calibri" pitchFamily="34" charset="0"/>
              </a:rPr>
              <a:t> </a:t>
            </a:r>
            <a:r>
              <a:rPr lang="en-GB" sz="1900" b="1" dirty="0" smtClean="0">
                <a:latin typeface="Calibri" pitchFamily="34" charset="0"/>
              </a:rPr>
              <a:t>2007</a:t>
            </a:r>
            <a:r>
              <a:rPr lang="en-GB" sz="1900" dirty="0" smtClean="0">
                <a:latin typeface="Calibri" pitchFamily="34" charset="0"/>
              </a:rPr>
              <a:t>: Royal Assent 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1900" b="1" dirty="0" smtClean="0">
                <a:latin typeface="Calibri" pitchFamily="34" charset="0"/>
              </a:rPr>
              <a:t>January</a:t>
            </a:r>
            <a:r>
              <a:rPr lang="en-GB" sz="1900" dirty="0" smtClean="0">
                <a:latin typeface="Calibri" pitchFamily="34" charset="0"/>
              </a:rPr>
              <a:t> </a:t>
            </a:r>
            <a:r>
              <a:rPr lang="en-GB" sz="1900" b="1" dirty="0" smtClean="0">
                <a:latin typeface="Calibri" pitchFamily="34" charset="0"/>
              </a:rPr>
              <a:t>2009</a:t>
            </a:r>
            <a:r>
              <a:rPr lang="en-GB" sz="1900" dirty="0" smtClean="0">
                <a:latin typeface="Calibri" pitchFamily="34" charset="0"/>
              </a:rPr>
              <a:t>: </a:t>
            </a:r>
            <a:r>
              <a:rPr lang="en-GB" sz="1900" b="1" dirty="0" smtClean="0">
                <a:latin typeface="Calibri" pitchFamily="34" charset="0"/>
                <a:hlinkClick r:id="rId10"/>
              </a:rPr>
              <a:t>Legal Services Board formally created</a:t>
            </a:r>
            <a:endParaRPr lang="en-GB" sz="1900" dirty="0" smtClean="0">
              <a:latin typeface="Calibri" pitchFamily="34" charset="0"/>
            </a:endParaRP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1900" b="1" dirty="0" smtClean="0">
                <a:latin typeface="Calibri" pitchFamily="34" charset="0"/>
              </a:rPr>
              <a:t>January</a:t>
            </a:r>
            <a:r>
              <a:rPr lang="en-GB" sz="1900" dirty="0" smtClean="0">
                <a:latin typeface="Calibri" pitchFamily="34" charset="0"/>
              </a:rPr>
              <a:t> </a:t>
            </a:r>
            <a:r>
              <a:rPr lang="en-GB" sz="1900" b="1" dirty="0" smtClean="0">
                <a:latin typeface="Calibri" pitchFamily="34" charset="0"/>
              </a:rPr>
              <a:t>2010</a:t>
            </a:r>
            <a:r>
              <a:rPr lang="en-GB" sz="1900" dirty="0" smtClean="0">
                <a:latin typeface="Calibri" pitchFamily="34" charset="0"/>
              </a:rPr>
              <a:t>: start of full powers for the Legal Services Board</a:t>
            </a:r>
            <a:endParaRPr lang="en-GB" sz="19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467544" y="1340768"/>
            <a:ext cx="6286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5E172D"/>
                </a:solidFill>
                <a:latin typeface="Calibri" pitchFamily="34" charset="0"/>
              </a:rPr>
              <a:t>The </a:t>
            </a:r>
            <a:r>
              <a:rPr lang="en-US" b="1" dirty="0" smtClean="0">
                <a:solidFill>
                  <a:srgbClr val="5E172D"/>
                </a:solidFill>
                <a:latin typeface="Calibri" pitchFamily="34" charset="0"/>
              </a:rPr>
              <a:t>history of the reforms 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179512" y="1916832"/>
            <a:ext cx="8607301" cy="3067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>
              <a:spcAft>
                <a:spcPts val="600"/>
              </a:spcAft>
              <a:defRPr/>
            </a:pPr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Drivers of </a:t>
            </a:r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change</a:t>
            </a:r>
            <a:endParaRPr lang="en-GB" b="1" dirty="0" smtClean="0">
              <a:solidFill>
                <a:srgbClr val="5D4F4B"/>
              </a:solidFill>
              <a:latin typeface="Calibri" pitchFamily="34" charset="0"/>
            </a:endParaRP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Collapse of confidence in self-regulation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Perceived anti competitive restrictions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The ‘regulatory maze’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Regulatory failure in complaints-handling</a:t>
            </a:r>
          </a:p>
          <a:p>
            <a:pPr marL="361950">
              <a:spcAft>
                <a:spcPts val="600"/>
              </a:spcAft>
              <a:defRPr/>
            </a:pPr>
            <a:endParaRPr lang="en-US" sz="2000" dirty="0" smtClean="0">
              <a:latin typeface="Calibri" pitchFamily="34" charset="0"/>
            </a:endParaRPr>
          </a:p>
          <a:p>
            <a:pPr marL="361950">
              <a:spcBef>
                <a:spcPts val="1200"/>
              </a:spcBef>
              <a:spcAft>
                <a:spcPts val="600"/>
              </a:spcAft>
              <a:defRPr/>
            </a:pPr>
            <a:endParaRPr lang="en-GB" sz="16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467544" y="1340768"/>
            <a:ext cx="6286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5E172D"/>
                </a:solidFill>
                <a:latin typeface="Calibri" pitchFamily="34" charset="0"/>
              </a:rPr>
              <a:t>The new regulatory landscape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179513" y="1916832"/>
            <a:ext cx="8964488" cy="4334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>
              <a:spcAft>
                <a:spcPts val="600"/>
              </a:spcAft>
              <a:defRPr/>
            </a:pPr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Regulatory</a:t>
            </a:r>
            <a:r>
              <a:rPr lang="en-GB" sz="2000" b="1" dirty="0" smtClean="0">
                <a:solidFill>
                  <a:srgbClr val="5D4F4B"/>
                </a:solidFill>
                <a:latin typeface="Calibri" pitchFamily="34" charset="0"/>
              </a:rPr>
              <a:t> </a:t>
            </a:r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Objectives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Protecting and promoting the public interest 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Supporting the constitutional principle of the rule of law 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Improving access to justice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Protecting and promoting the interests of consumers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Promoting competition in the provision of services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Encouraging an independent, strong, diverse and effective legal profession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Increasing public understanding of the citizen’s legal rights and duties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Promoting and maintaining adherence to the professional principles</a:t>
            </a:r>
            <a:endParaRPr lang="en-GB" sz="2000" b="1" dirty="0" smtClean="0">
              <a:latin typeface="Calibri" pitchFamily="34" charset="0"/>
            </a:endParaRPr>
          </a:p>
          <a:p>
            <a:pPr marL="540000" lvl="1">
              <a:defRPr/>
            </a:pPr>
            <a:r>
              <a:rPr lang="en-GB" sz="2000" dirty="0" smtClean="0">
                <a:latin typeface="Calibri" pitchFamily="34" charset="0"/>
              </a:rPr>
              <a:t> </a:t>
            </a:r>
            <a:endParaRPr lang="en-GB" sz="1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467544" y="1340768"/>
            <a:ext cx="6286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5E172D"/>
                </a:solidFill>
                <a:latin typeface="Calibri" pitchFamily="34" charset="0"/>
              </a:rPr>
              <a:t>The new regulatory </a:t>
            </a:r>
            <a:r>
              <a:rPr lang="en-US" b="1" dirty="0" smtClean="0">
                <a:solidFill>
                  <a:srgbClr val="5E172D"/>
                </a:solidFill>
                <a:latin typeface="Calibri" pitchFamily="34" charset="0"/>
              </a:rPr>
              <a:t>architecture 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179512" y="1916832"/>
            <a:ext cx="8607301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>
              <a:spcAft>
                <a:spcPts val="600"/>
              </a:spcAft>
              <a:defRPr/>
            </a:pPr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Legal Services Board</a:t>
            </a:r>
            <a:endParaRPr lang="en-GB" sz="2200" b="1" dirty="0">
              <a:solidFill>
                <a:srgbClr val="5D4F4B"/>
              </a:solidFill>
              <a:latin typeface="Calibri" pitchFamily="34" charset="0"/>
            </a:endParaRP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>
                <a:latin typeface="Calibri" pitchFamily="34" charset="0"/>
              </a:rPr>
              <a:t>Oversight </a:t>
            </a:r>
            <a:r>
              <a:rPr lang="en-GB" sz="2000" dirty="0" smtClean="0">
                <a:latin typeface="Calibri" pitchFamily="34" charset="0"/>
              </a:rPr>
              <a:t>regulator for the sector</a:t>
            </a:r>
            <a:endParaRPr lang="en-US" sz="2000" dirty="0" smtClean="0">
              <a:latin typeface="Calibri" pitchFamily="34" charset="0"/>
            </a:endParaRP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Independent of both the profession and government</a:t>
            </a:r>
            <a:endParaRPr lang="en-US" sz="2000" dirty="0" smtClean="0">
              <a:latin typeface="Calibri" pitchFamily="34" charset="0"/>
            </a:endParaRP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Sponsored by the Ministry of Justice  - Memorandum of Understanding</a:t>
            </a:r>
            <a:endParaRPr lang="en-US" sz="2000" dirty="0" smtClean="0">
              <a:latin typeface="Calibri" pitchFamily="34" charset="0"/>
            </a:endParaRP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Paid for by levy on lawyers</a:t>
            </a:r>
            <a:endParaRPr lang="en-US" sz="2000" dirty="0" smtClean="0">
              <a:latin typeface="Calibri" pitchFamily="34" charset="0"/>
            </a:endParaRP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Duties and enforcement powers</a:t>
            </a:r>
          </a:p>
          <a:p>
            <a:pPr marL="722313" lvl="1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Small – staff of fewer than 30, budget of less than £5m</a:t>
            </a:r>
            <a:endParaRPr lang="en-US" sz="2000" dirty="0" smtClean="0">
              <a:latin typeface="Calibri" pitchFamily="34" charset="0"/>
            </a:endParaRPr>
          </a:p>
          <a:p>
            <a:pPr marL="361950">
              <a:spcBef>
                <a:spcPts val="1200"/>
              </a:spcBef>
              <a:spcAft>
                <a:spcPts val="600"/>
              </a:spcAft>
              <a:defRPr/>
            </a:pPr>
            <a:endParaRPr lang="en-GB" sz="16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3" y="628650"/>
            <a:ext cx="8105775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7380312" y="1196752"/>
            <a:ext cx="864096" cy="28803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539552" y="1340768"/>
            <a:ext cx="552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5E172D"/>
                </a:solidFill>
                <a:latin typeface="Calibri" pitchFamily="34" charset="0"/>
              </a:rPr>
              <a:t>Vision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142875" y="1772816"/>
            <a:ext cx="9001125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32000">
            <a:spAutoFit/>
          </a:bodyPr>
          <a:lstStyle/>
          <a:p>
            <a:endParaRPr lang="en-GB" sz="2000" dirty="0">
              <a:latin typeface="Calibri" pitchFamily="34" charset="0"/>
              <a:cs typeface="Arial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b="1" dirty="0" smtClean="0">
                <a:latin typeface="Calibri" pitchFamily="34" charset="0"/>
                <a:cs typeface="Arial" charset="0"/>
              </a:rPr>
              <a:t>Greater competition</a:t>
            </a:r>
            <a:r>
              <a:rPr lang="en-GB" sz="2000" dirty="0" smtClean="0">
                <a:latin typeface="Calibri" pitchFamily="34" charset="0"/>
                <a:cs typeface="Arial" charset="0"/>
              </a:rPr>
              <a:t> - development of new and innovative ways of meeting demand</a:t>
            </a:r>
            <a:r>
              <a:rPr lang="en-GB" sz="2000" dirty="0" smtClean="0">
                <a:latin typeface="Calibri" pitchFamily="34" charset="0"/>
              </a:rPr>
              <a:t> 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A market that allows </a:t>
            </a:r>
            <a:r>
              <a:rPr lang="en-GB" sz="2000" b="1" dirty="0" smtClean="0">
                <a:latin typeface="Calibri" pitchFamily="34" charset="0"/>
                <a:cs typeface="Arial" charset="0"/>
              </a:rPr>
              <a:t>access to justice for all consumers</a:t>
            </a:r>
            <a:r>
              <a:rPr lang="en-GB" sz="2000" dirty="0" smtClean="0">
                <a:latin typeface="Calibri" pitchFamily="34" charset="0"/>
                <a:cs typeface="Arial" charset="0"/>
              </a:rPr>
              <a:t>, helping those whose incomes exceed legal aid thresholds but who need support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</a:rPr>
              <a:t> </a:t>
            </a:r>
            <a:r>
              <a:rPr lang="en-GB" sz="2000" b="1" dirty="0" smtClean="0">
                <a:latin typeface="Calibri" pitchFamily="34" charset="0"/>
                <a:cs typeface="Arial" charset="0"/>
              </a:rPr>
              <a:t>Better empowered consumers</a:t>
            </a:r>
            <a:r>
              <a:rPr lang="en-GB" sz="2000" dirty="0" smtClean="0">
                <a:latin typeface="Calibri" pitchFamily="34" charset="0"/>
                <a:cs typeface="Arial" charset="0"/>
              </a:rPr>
              <a:t>, receiving the right quality of service at the right price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An improved customer experience with </a:t>
            </a:r>
            <a:r>
              <a:rPr lang="en-GB" sz="2000" b="1" dirty="0" smtClean="0">
                <a:latin typeface="Calibri" pitchFamily="34" charset="0"/>
                <a:cs typeface="Arial" charset="0"/>
              </a:rPr>
              <a:t>effective redress if things go wrong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Greater </a:t>
            </a:r>
            <a:r>
              <a:rPr lang="en-GB" sz="2000" b="1" dirty="0" smtClean="0">
                <a:latin typeface="Calibri" pitchFamily="34" charset="0"/>
                <a:cs typeface="Arial" charset="0"/>
              </a:rPr>
              <a:t>innovation and partnership </a:t>
            </a:r>
            <a:r>
              <a:rPr lang="en-GB" sz="2000" dirty="0" smtClean="0">
                <a:latin typeface="Calibri" pitchFamily="34" charset="0"/>
                <a:cs typeface="Arial" charset="0"/>
              </a:rPr>
              <a:t>between lawyers and other professionals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Clear, proportionate and targeted regulation</a:t>
            </a:r>
            <a:r>
              <a:rPr lang="en-GB" sz="1800" b="1" dirty="0" smtClean="0">
                <a:latin typeface="Calibri" pitchFamily="34" charset="0"/>
              </a:rPr>
              <a:t>	</a:t>
            </a:r>
            <a:r>
              <a:rPr lang="en-GB" sz="1600" b="1" dirty="0">
                <a:latin typeface="Calibri" pitchFamily="34" charset="0"/>
              </a:rPr>
              <a:t>	</a:t>
            </a:r>
          </a:p>
          <a:p>
            <a:endParaRPr lang="en-GB" sz="1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Macintosh HD:Users:bess:Library:Mail Downloads: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539552" y="1268760"/>
            <a:ext cx="552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5E172D"/>
                </a:solidFill>
                <a:latin typeface="Calibri" pitchFamily="34" charset="0"/>
              </a:rPr>
              <a:t>Early </a:t>
            </a:r>
            <a:r>
              <a:rPr lang="en-US" b="1" dirty="0" smtClean="0">
                <a:solidFill>
                  <a:srgbClr val="5E172D"/>
                </a:solidFill>
                <a:latin typeface="Calibri" pitchFamily="34" charset="0"/>
              </a:rPr>
              <a:t>priorities and progress</a:t>
            </a:r>
            <a:endParaRPr lang="en-GB" b="1" dirty="0">
              <a:solidFill>
                <a:srgbClr val="5E172D"/>
              </a:solidFill>
              <a:latin typeface="Calibri" pitchFamily="34" charset="0"/>
            </a:endParaRPr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23528" y="1628800"/>
            <a:ext cx="8424614" cy="5083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32000">
            <a:spAutoFit/>
          </a:bodyPr>
          <a:lstStyle/>
          <a:p>
            <a:endParaRPr lang="en-GB" sz="1800" dirty="0">
              <a:latin typeface="Calibri" pitchFamily="34" charset="0"/>
              <a:cs typeface="Arial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Certifying independence in regulation 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Liberalising the market to increase competition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Ensuring redress for consumers when things go wrong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endParaRPr lang="en-GB" sz="800" dirty="0" smtClean="0">
              <a:latin typeface="Calibri" pitchFamily="34" charset="0"/>
              <a:cs typeface="Arial" charset="0"/>
            </a:endParaRPr>
          </a:p>
          <a:p>
            <a:r>
              <a:rPr lang="en-GB" sz="2200" b="1" dirty="0" smtClean="0">
                <a:solidFill>
                  <a:srgbClr val="5D4F4B"/>
                </a:solidFill>
                <a:latin typeface="Calibri" pitchFamily="34" charset="0"/>
              </a:rPr>
              <a:t>Results</a:t>
            </a:r>
          </a:p>
          <a:p>
            <a:endParaRPr lang="en-GB" sz="1800" dirty="0" smtClean="0">
              <a:latin typeface="Calibri" pitchFamily="34" charset="0"/>
              <a:cs typeface="Arial" charset="0"/>
            </a:endParaRP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Second round of certifying governance standards against Internal Governance Rules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Solicitor and Conveyancer-led Alternative Business Structures opening for trading</a:t>
            </a:r>
          </a:p>
          <a:p>
            <a:pPr marL="265113" indent="-265113">
              <a:spcAft>
                <a:spcPts val="1000"/>
              </a:spcAft>
              <a:buFontTx/>
              <a:buChar char="–"/>
              <a:defRPr/>
            </a:pPr>
            <a:r>
              <a:rPr lang="en-GB" sz="2000" dirty="0" smtClean="0">
                <a:latin typeface="Calibri" pitchFamily="34" charset="0"/>
                <a:cs typeface="Arial" charset="0"/>
              </a:rPr>
              <a:t>Successful full year of operation for the Ombudsman, plus progress on first-tier complaint handling </a:t>
            </a:r>
            <a:r>
              <a:rPr lang="en-GB" sz="1600" b="1" dirty="0">
                <a:latin typeface="Calibri" pitchFamily="34" charset="0"/>
              </a:rPr>
              <a:t>	</a:t>
            </a:r>
          </a:p>
          <a:p>
            <a:endParaRPr lang="en-GB" sz="1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3052</TotalTime>
  <Words>992</Words>
  <Application>Microsoft Office PowerPoint</Application>
  <PresentationFormat>On-screen Show (4:3)</PresentationFormat>
  <Paragraphs>200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Blank Presentation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WTA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2012-04-26 SIFA conference (final draft)</dc:title>
  <dc:creator>V L</dc:creator>
  <cp:lastModifiedBy>vincent.mcgovern</cp:lastModifiedBy>
  <cp:revision>372</cp:revision>
  <dcterms:created xsi:type="dcterms:W3CDTF">2009-01-07T02:04:02Z</dcterms:created>
  <dcterms:modified xsi:type="dcterms:W3CDTF">2012-07-03T13:50:43Z</dcterms:modified>
</cp:coreProperties>
</file>