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5" r:id="rId2"/>
    <p:sldId id="296" r:id="rId3"/>
    <p:sldId id="298" r:id="rId4"/>
    <p:sldId id="299" r:id="rId5"/>
    <p:sldId id="303" r:id="rId6"/>
    <p:sldId id="301" r:id="rId7"/>
    <p:sldId id="281" r:id="rId8"/>
    <p:sldId id="279" r:id="rId9"/>
    <p:sldId id="280" r:id="rId10"/>
    <p:sldId id="278" r:id="rId11"/>
    <p:sldId id="28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01FEB-3F89-400A-9B30-08B1E9E0DB79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D79E1-F214-47DC-857E-8FD9BAA2BF05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6D5A2-184F-4400-A051-B325536084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1D908-EE59-4426-94BE-31DC0AAE53D4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846E18-4658-4709-A38F-1CA3F2F1F8C1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8CAEFB-1EDA-4F0F-AFC2-7C443D0DDF70}" type="datetimeFigureOut">
              <a:rPr lang="en-IE" smtClean="0"/>
              <a:pPr/>
              <a:t>11/07/2012</a:t>
            </a:fld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95C464-F87A-4603-BD04-EB6E9ED85AF0}" type="slidenum">
              <a:rPr lang="en-IE" smtClean="0"/>
              <a:pPr/>
              <a:t>‹#›</a:t>
            </a:fld>
            <a:endParaRPr lang="en-I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IE" sz="4400" dirty="0" smtClean="0"/>
              <a:t>Models of Regulation for the Legal Profession</a:t>
            </a:r>
            <a:endParaRPr lang="en-IE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636912"/>
            <a:ext cx="7854696" cy="1752600"/>
          </a:xfrm>
        </p:spPr>
        <p:txBody>
          <a:bodyPr>
            <a:normAutofit fontScale="25000" lnSpcReduction="20000"/>
          </a:bodyPr>
          <a:lstStyle/>
          <a:p>
            <a:endParaRPr lang="en-IE" sz="8000" dirty="0" smtClean="0"/>
          </a:p>
          <a:p>
            <a:pPr algn="ctr"/>
            <a:r>
              <a:rPr lang="en-IE" sz="11200" dirty="0" smtClean="0"/>
              <a:t> Colin Scott</a:t>
            </a:r>
          </a:p>
          <a:p>
            <a:pPr algn="ctr"/>
            <a:endParaRPr lang="en-IE" sz="5000" dirty="0" smtClean="0"/>
          </a:p>
          <a:p>
            <a:pPr algn="ctr"/>
            <a:r>
              <a:rPr lang="en-IE" sz="6400" dirty="0" smtClean="0"/>
              <a:t>colin.scott@ucd.ie</a:t>
            </a:r>
          </a:p>
          <a:p>
            <a:pPr algn="ctr"/>
            <a:endParaRPr lang="en-IE" sz="8000" dirty="0" smtClean="0"/>
          </a:p>
          <a:p>
            <a:pPr algn="ctr"/>
            <a:r>
              <a:rPr lang="en-IE" sz="9600" dirty="0" smtClean="0"/>
              <a:t>Regulatory Reform for a 21</a:t>
            </a:r>
            <a:r>
              <a:rPr lang="en-IE" sz="9600" baseline="30000" dirty="0" smtClean="0"/>
              <a:t>st</a:t>
            </a:r>
            <a:r>
              <a:rPr lang="en-IE" sz="9600" dirty="0" smtClean="0"/>
              <a:t> Century Legal Profession</a:t>
            </a:r>
          </a:p>
          <a:p>
            <a:pPr algn="ctr"/>
            <a:r>
              <a:rPr lang="en-IE" sz="9600" dirty="0" smtClean="0"/>
              <a:t>Department of Justice &amp; Equality</a:t>
            </a:r>
          </a:p>
          <a:p>
            <a:pPr algn="ctr"/>
            <a:r>
              <a:rPr lang="en-IE" sz="9600" dirty="0" smtClean="0"/>
              <a:t>6</a:t>
            </a:r>
            <a:r>
              <a:rPr lang="en-IE" sz="9600" baseline="30000" dirty="0" smtClean="0"/>
              <a:t>th</a:t>
            </a:r>
            <a:r>
              <a:rPr lang="en-IE" sz="9600" dirty="0" smtClean="0"/>
              <a:t> July 2012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351215"/>
            <a:ext cx="4355976" cy="150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IE" sz="3600" dirty="0" smtClean="0"/>
              <a:t>Legal Services Regulation Bill, October 2011</a:t>
            </a:r>
            <a:br>
              <a:rPr lang="en-IE" sz="3600" dirty="0" smtClean="0"/>
            </a:br>
            <a:r>
              <a:rPr lang="en-IE" sz="3600" dirty="0" smtClean="0"/>
              <a:t>				Mega-</a:t>
            </a:r>
            <a:br>
              <a:rPr lang="en-IE" sz="3600" dirty="0" smtClean="0"/>
            </a:br>
            <a:r>
              <a:rPr lang="en-IE" sz="3600" dirty="0" smtClean="0"/>
              <a:t>				Regulation</a:t>
            </a:r>
            <a:endParaRPr lang="en-IE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2564904"/>
            <a:ext cx="252028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2400" b="1" dirty="0" smtClean="0"/>
              <a:t>Legal Services Regulatory Authority</a:t>
            </a:r>
            <a:endParaRPr lang="en-IE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924944"/>
            <a:ext cx="15542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b="1" dirty="0" smtClean="0"/>
              <a:t>Minister/</a:t>
            </a:r>
          </a:p>
          <a:p>
            <a:r>
              <a:rPr lang="en-IE" b="1" dirty="0" smtClean="0"/>
              <a:t>Government</a:t>
            </a:r>
            <a:endParaRPr lang="en-IE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6211669"/>
            <a:ext cx="965329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b="1" dirty="0" smtClean="0"/>
              <a:t>Law </a:t>
            </a:r>
          </a:p>
          <a:p>
            <a:r>
              <a:rPr lang="en-IE" b="1" dirty="0" smtClean="0"/>
              <a:t>Society</a:t>
            </a:r>
            <a:endParaRPr lang="en-IE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5445224"/>
            <a:ext cx="1028230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Bar </a:t>
            </a:r>
          </a:p>
          <a:p>
            <a:r>
              <a:rPr lang="en-IE" b="1" dirty="0" smtClean="0"/>
              <a:t>Council</a:t>
            </a:r>
            <a:endParaRPr lang="en-IE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84368" y="3429000"/>
            <a:ext cx="111261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dirty="0" smtClean="0"/>
              <a:t>Solicitors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96336" y="2996952"/>
            <a:ext cx="113826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dirty="0" smtClean="0"/>
              <a:t>Barristers</a:t>
            </a:r>
            <a:endParaRPr lang="en-IE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51720" y="3212976"/>
            <a:ext cx="1512168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63688" y="1052736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i="1" dirty="0" smtClean="0"/>
              <a:t>1. Appoint/remove members,</a:t>
            </a:r>
          </a:p>
          <a:p>
            <a:r>
              <a:rPr lang="en-IE" sz="1200" i="1" dirty="0" smtClean="0"/>
              <a:t>chief executive, </a:t>
            </a:r>
          </a:p>
          <a:p>
            <a:r>
              <a:rPr lang="en-IE" sz="1200" i="1" dirty="0" smtClean="0"/>
              <a:t>2. Direct issue of codes</a:t>
            </a:r>
          </a:p>
          <a:p>
            <a:r>
              <a:rPr lang="en-IE" sz="1200" i="1" dirty="0" smtClean="0"/>
              <a:t>3. Consent to issue of  Codes</a:t>
            </a:r>
          </a:p>
          <a:p>
            <a:r>
              <a:rPr lang="en-IE" sz="1200" i="1" dirty="0" smtClean="0"/>
              <a:t>4. Provide funds</a:t>
            </a:r>
          </a:p>
          <a:p>
            <a:r>
              <a:rPr lang="en-IE" sz="1200" i="1" dirty="0" smtClean="0"/>
              <a:t>5. Request reports</a:t>
            </a:r>
          </a:p>
          <a:p>
            <a:r>
              <a:rPr lang="en-IE" sz="1200" i="1" dirty="0" smtClean="0"/>
              <a:t>6. Consent to  Regulations</a:t>
            </a:r>
          </a:p>
          <a:p>
            <a:r>
              <a:rPr lang="en-IE" sz="1200" i="1" dirty="0" smtClean="0"/>
              <a:t>7. Approve membership  of  Complaints  Committee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228184" y="3789040"/>
            <a:ext cx="0" cy="2304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83968" y="3789040"/>
            <a:ext cx="124213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i="1" dirty="0" smtClean="0"/>
              <a:t>1. Approve codes</a:t>
            </a:r>
          </a:p>
          <a:p>
            <a:r>
              <a:rPr lang="en-IE" sz="1200" i="1" dirty="0" smtClean="0"/>
              <a:t>2. Review: </a:t>
            </a:r>
          </a:p>
          <a:p>
            <a:r>
              <a:rPr lang="en-IE" sz="1200" i="1" dirty="0" smtClean="0"/>
              <a:t>a. admissions </a:t>
            </a:r>
          </a:p>
          <a:p>
            <a:r>
              <a:rPr lang="en-IE" sz="1200" i="1" dirty="0" smtClean="0"/>
              <a:t>standards,</a:t>
            </a:r>
          </a:p>
          <a:p>
            <a:r>
              <a:rPr lang="en-IE" sz="1200" i="1" dirty="0" smtClean="0"/>
              <a:t>b. professional </a:t>
            </a:r>
          </a:p>
          <a:p>
            <a:r>
              <a:rPr lang="en-IE" sz="1200" i="1" dirty="0" smtClean="0"/>
              <a:t>education &amp;</a:t>
            </a:r>
          </a:p>
          <a:p>
            <a:r>
              <a:rPr lang="en-IE" sz="1200" i="1" dirty="0" smtClean="0"/>
              <a:t>training</a:t>
            </a:r>
          </a:p>
          <a:p>
            <a:endParaRPr lang="en-IE" sz="14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827584" y="5733256"/>
            <a:ext cx="140807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dirty="0" smtClean="0"/>
              <a:t>University</a:t>
            </a:r>
            <a:br>
              <a:rPr lang="en-IE" dirty="0" smtClean="0"/>
            </a:br>
            <a:r>
              <a:rPr lang="en-IE" dirty="0" smtClean="0"/>
              <a:t>Law Schools</a:t>
            </a:r>
            <a:endParaRPr lang="en-IE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123728" y="3789040"/>
            <a:ext cx="1728192" cy="20162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508104" y="3861048"/>
            <a:ext cx="0" cy="15841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55776" y="5157192"/>
            <a:ext cx="98135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i="1" dirty="0" smtClean="0"/>
              <a:t>Review</a:t>
            </a:r>
          </a:p>
          <a:p>
            <a:r>
              <a:rPr lang="en-IE" sz="1400" i="1" dirty="0" smtClean="0"/>
              <a:t>education</a:t>
            </a:r>
          </a:p>
          <a:p>
            <a:r>
              <a:rPr lang="en-IE" sz="1400" i="1" dirty="0" smtClean="0"/>
              <a:t>&amp; training</a:t>
            </a:r>
            <a:endParaRPr lang="en-IE" sz="1400" i="1" dirty="0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372200" y="3501008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6372200" y="3140968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2051720" y="3501008"/>
            <a:ext cx="144016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15616" y="3573016"/>
            <a:ext cx="2232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E" sz="1400" i="1" dirty="0" smtClean="0"/>
              <a:t>Inform </a:t>
            </a:r>
          </a:p>
          <a:p>
            <a:pPr marL="342900" indent="-342900">
              <a:buAutoNum type="arabicPeriod"/>
            </a:pPr>
            <a:r>
              <a:rPr lang="en-IE" sz="1400" i="1" dirty="0" smtClean="0"/>
              <a:t>Submit strategic plans &amp; annual reports</a:t>
            </a:r>
          </a:p>
          <a:p>
            <a:pPr marL="342900" indent="-342900">
              <a:buAutoNum type="arabicPeriod"/>
            </a:pPr>
            <a:r>
              <a:rPr lang="en-IE" sz="1400" i="1" dirty="0" smtClean="0"/>
              <a:t>Reports on:</a:t>
            </a:r>
          </a:p>
          <a:p>
            <a:pPr marL="342900" indent="-342900"/>
            <a:r>
              <a:rPr lang="en-IE" sz="1400" i="1" dirty="0" smtClean="0"/>
              <a:t>	a. Education and training</a:t>
            </a:r>
          </a:p>
          <a:p>
            <a:pPr marL="342900" indent="-342900"/>
            <a:r>
              <a:rPr lang="en-IE" sz="1400" i="1" dirty="0" smtClean="0"/>
              <a:t>	b. Unification</a:t>
            </a:r>
          </a:p>
          <a:p>
            <a:endParaRPr lang="en-IE" sz="1400" i="1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6228184" y="692696"/>
            <a:ext cx="24482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E" sz="1200" b="1" i="1" dirty="0" smtClean="0"/>
              <a:t>Issue codes, 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Make regulations (accounts, complaints,  advertising, etc)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Supervision  of accounts,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Inspection,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Charge  Fees,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Investigate complaints,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Initiate investigations,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Apply to Disciplinary Tribunal,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Apply for court orders,</a:t>
            </a:r>
          </a:p>
          <a:p>
            <a:pPr marL="342900" indent="-342900">
              <a:buAutoNum type="arabicPeriod"/>
            </a:pPr>
            <a:r>
              <a:rPr lang="en-IE" sz="1200" b="1" i="1" dirty="0" smtClean="0"/>
              <a:t>Prosecute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7020272" y="4005064"/>
            <a:ext cx="1842983" cy="23137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5940152" y="3645024"/>
            <a:ext cx="1728192" cy="19442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876256" y="4365104"/>
            <a:ext cx="11229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Self-</a:t>
            </a:r>
          </a:p>
          <a:p>
            <a:r>
              <a:rPr lang="en-IE" sz="1400" b="1" dirty="0" smtClean="0"/>
              <a:t>Regulation</a:t>
            </a:r>
          </a:p>
          <a:p>
            <a:r>
              <a:rPr lang="en-IE" sz="1400" b="1" dirty="0" smtClean="0"/>
              <a:t>(statutory </a:t>
            </a:r>
          </a:p>
          <a:p>
            <a:r>
              <a:rPr lang="en-IE" sz="1400" b="1" dirty="0" smtClean="0"/>
              <a:t>for</a:t>
            </a:r>
          </a:p>
          <a:p>
            <a:r>
              <a:rPr lang="en-IE" sz="1400" b="1" dirty="0" smtClean="0"/>
              <a:t>solicitors)</a:t>
            </a:r>
          </a:p>
          <a:p>
            <a:endParaRPr lang="en-IE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23928" y="6211669"/>
            <a:ext cx="1008112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King’s</a:t>
            </a:r>
          </a:p>
          <a:p>
            <a:r>
              <a:rPr lang="en-IE" b="1" dirty="0" smtClean="0"/>
              <a:t>Inns</a:t>
            </a:r>
            <a:endParaRPr lang="en-IE" b="1" dirty="0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067944" y="3789040"/>
            <a:ext cx="0" cy="23762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764704"/>
            <a:ext cx="302839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Conclusion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8930" y="1844824"/>
            <a:ext cx="8500597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 Not a matter of identifying ‘best model’</a:t>
            </a:r>
          </a:p>
          <a:p>
            <a:pPr>
              <a:buFont typeface="Arial" pitchFamily="34" charset="0"/>
              <a:buChar char="•"/>
            </a:pPr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 Space for experimentation and learning –Revisable</a:t>
            </a:r>
          </a:p>
          <a:p>
            <a:pPr>
              <a:buFont typeface="Arial" pitchFamily="34" charset="0"/>
              <a:buChar char="•"/>
            </a:pPr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Regulatory model adopted will depend on view of </a:t>
            </a:r>
          </a:p>
          <a:p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	activities/organisations to be targeted</a:t>
            </a:r>
          </a:p>
          <a:p>
            <a:pPr>
              <a:buFont typeface="Arial" pitchFamily="34" charset="0"/>
              <a:buChar char="•"/>
            </a:pPr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 Opportunity to orient professional oversight around </a:t>
            </a:r>
          </a:p>
          <a:p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	regulatory objectives</a:t>
            </a:r>
          </a:p>
          <a:p>
            <a:pPr>
              <a:buFont typeface="Arial" pitchFamily="34" charset="0"/>
              <a:buChar char="•"/>
            </a:pPr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 Audience is not just national – perceptions of </a:t>
            </a:r>
          </a:p>
          <a:p>
            <a:r>
              <a:rPr lang="en-IE" sz="2800" dirty="0" smtClean="0">
                <a:solidFill>
                  <a:schemeClr val="accent1">
                    <a:lumMod val="75000"/>
                  </a:schemeClr>
                </a:solidFill>
              </a:rPr>
              <a:t>	regulation affect international trade in services</a:t>
            </a:r>
            <a:r>
              <a:rPr lang="en-IE" sz="2400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/>
          <a:lstStyle/>
          <a:p>
            <a:pPr algn="ctr"/>
            <a:r>
              <a:rPr lang="en-GB" dirty="0" smtClean="0"/>
              <a:t>Regulation</a:t>
            </a:r>
            <a:endParaRPr 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276872"/>
            <a:ext cx="4464496" cy="438912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</a:rPr>
              <a:t>‘regulation is the sustained and focused attempt to alter the behaviour of others according to defined standards or purposes with the intention of producing a broadly identified outcome or outcomes which may involve mechanisms of standard-setting, information-gathering and behaviour-modification.’ (Julia Black, 2002)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ircular Arrow 4"/>
          <p:cNvSpPr/>
          <p:nvPr/>
        </p:nvSpPr>
        <p:spPr>
          <a:xfrm>
            <a:off x="4716016" y="1412776"/>
            <a:ext cx="4143375" cy="4071367"/>
          </a:xfrm>
          <a:prstGeom prst="circularArrow">
            <a:avLst>
              <a:gd name="adj1" fmla="val 8254"/>
              <a:gd name="adj2" fmla="val 576577"/>
              <a:gd name="adj3" fmla="val 16854754"/>
              <a:gd name="adj4" fmla="val 14968669"/>
              <a:gd name="adj5" fmla="val 9629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7075362" y="1412776"/>
            <a:ext cx="2068637" cy="1775619"/>
            <a:chOff x="4292167" y="320621"/>
            <a:chExt cx="2068431" cy="1775442"/>
          </a:xfrm>
        </p:grpSpPr>
        <p:sp>
          <p:nvSpPr>
            <p:cNvPr id="7" name="Rectangle 6"/>
            <p:cNvSpPr/>
            <p:nvPr/>
          </p:nvSpPr>
          <p:spPr>
            <a:xfrm>
              <a:off x="4292167" y="342050"/>
              <a:ext cx="1754013" cy="175401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4606585" y="320621"/>
              <a:ext cx="1754013" cy="17540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Feedback</a:t>
              </a:r>
            </a:p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(information gathering)</a:t>
              </a:r>
              <a:endParaRPr lang="en-GB" sz="2400" dirty="0">
                <a:solidFill>
                  <a:schemeClr val="tx1"/>
                </a:solidFill>
                <a:latin typeface="Times" charset="0"/>
              </a:endParaRPr>
            </a:p>
          </p:txBody>
        </p:sp>
      </p:grpSp>
      <p:sp>
        <p:nvSpPr>
          <p:cNvPr id="9" name="Circular Arrow 8"/>
          <p:cNvSpPr/>
          <p:nvPr/>
        </p:nvSpPr>
        <p:spPr>
          <a:xfrm>
            <a:off x="4788024" y="908720"/>
            <a:ext cx="4143375" cy="4144962"/>
          </a:xfrm>
          <a:prstGeom prst="circularArrow">
            <a:avLst>
              <a:gd name="adj1" fmla="val 8254"/>
              <a:gd name="adj2" fmla="val 576577"/>
              <a:gd name="adj3" fmla="val 2961749"/>
              <a:gd name="adj4" fmla="val 53133"/>
              <a:gd name="adj5" fmla="val 9629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6228184" y="4077072"/>
            <a:ext cx="1752600" cy="1754188"/>
            <a:chOff x="2818693" y="2894183"/>
            <a:chExt cx="1754013" cy="1754013"/>
          </a:xfrm>
        </p:grpSpPr>
        <p:sp>
          <p:nvSpPr>
            <p:cNvPr id="11" name="Rectangle 10"/>
            <p:cNvSpPr/>
            <p:nvPr/>
          </p:nvSpPr>
          <p:spPr>
            <a:xfrm>
              <a:off x="2818693" y="2894183"/>
              <a:ext cx="1754013" cy="175401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818693" y="2894183"/>
              <a:ext cx="1754013" cy="17540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Correction</a:t>
              </a:r>
            </a:p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(behaviour modification)</a:t>
              </a:r>
              <a:endParaRPr lang="en-GB" sz="2400" dirty="0">
                <a:solidFill>
                  <a:schemeClr val="tx1"/>
                </a:solidFill>
                <a:latin typeface="Times" charset="0"/>
              </a:endParaRPr>
            </a:p>
          </p:txBody>
        </p:sp>
      </p:grpSp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4788024" y="1484784"/>
            <a:ext cx="2197225" cy="2020789"/>
            <a:chOff x="1345218" y="342050"/>
            <a:chExt cx="2197006" cy="2020587"/>
          </a:xfrm>
        </p:grpSpPr>
        <p:sp>
          <p:nvSpPr>
            <p:cNvPr id="14" name="Rectangle 13"/>
            <p:cNvSpPr/>
            <p:nvPr/>
          </p:nvSpPr>
          <p:spPr>
            <a:xfrm>
              <a:off x="1345218" y="342050"/>
              <a:ext cx="1754013" cy="175401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1788211" y="608624"/>
              <a:ext cx="1754013" cy="17540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Norms</a:t>
              </a:r>
            </a:p>
            <a:p>
              <a:pPr>
                <a:defRPr/>
              </a:pPr>
              <a:r>
                <a:rPr lang="en-IE" sz="2400" dirty="0">
                  <a:solidFill>
                    <a:schemeClr val="tx1"/>
                  </a:solidFill>
                  <a:latin typeface="Times" charset="0"/>
                </a:rPr>
                <a:t>(standard-setting)</a:t>
              </a:r>
              <a:endParaRPr lang="en-GB" sz="2400" dirty="0">
                <a:solidFill>
                  <a:schemeClr val="tx1"/>
                </a:solidFill>
                <a:latin typeface="Times" charset="0"/>
              </a:endParaRPr>
            </a:p>
          </p:txBody>
        </p:sp>
      </p:grpSp>
      <p:sp>
        <p:nvSpPr>
          <p:cNvPr id="16" name="Circular Arrow 15"/>
          <p:cNvSpPr/>
          <p:nvPr/>
        </p:nvSpPr>
        <p:spPr>
          <a:xfrm>
            <a:off x="5000625" y="1052736"/>
            <a:ext cx="4143375" cy="4144962"/>
          </a:xfrm>
          <a:prstGeom prst="circularArrow">
            <a:avLst>
              <a:gd name="adj1" fmla="val 8254"/>
              <a:gd name="adj2" fmla="val 576577"/>
              <a:gd name="adj3" fmla="val 10170289"/>
              <a:gd name="adj4" fmla="val 7261674"/>
              <a:gd name="adj5" fmla="val 9629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27984" y="1844824"/>
            <a:ext cx="2326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Self-Regulatory  Body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3995936" y="3501008"/>
            <a:ext cx="2734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dirty="0" smtClean="0"/>
              <a:t>Regulated Organisations/</a:t>
            </a:r>
          </a:p>
          <a:p>
            <a:pPr algn="ctr"/>
            <a:r>
              <a:rPr lang="en-IE" dirty="0" smtClean="0"/>
              <a:t>Activities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4077072"/>
            <a:ext cx="171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Protected Class</a:t>
            </a:r>
            <a:endParaRPr lang="en-IE" dirty="0"/>
          </a:p>
        </p:txBody>
      </p:sp>
      <p:sp>
        <p:nvSpPr>
          <p:cNvPr id="8" name="Rectangle 7"/>
          <p:cNvSpPr/>
          <p:nvPr/>
        </p:nvSpPr>
        <p:spPr>
          <a:xfrm>
            <a:off x="971600" y="764704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Pure Self Regulation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436096" y="2564904"/>
            <a:ext cx="0" cy="93610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91880" y="2420888"/>
            <a:ext cx="12269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A:</a:t>
            </a:r>
          </a:p>
          <a:p>
            <a:r>
              <a:rPr lang="en-IE" sz="1600" i="1" dirty="0" smtClean="0"/>
              <a:t>Reactive</a:t>
            </a:r>
          </a:p>
          <a:p>
            <a:pPr marL="342900" indent="-342900"/>
            <a:r>
              <a:rPr lang="en-IE" sz="1600" dirty="0" smtClean="0"/>
              <a:t>Adjudicates</a:t>
            </a:r>
          </a:p>
          <a:p>
            <a:pPr marL="342900" indent="-342900"/>
            <a:r>
              <a:rPr lang="en-IE" sz="1600" dirty="0" smtClean="0"/>
              <a:t>complaints</a:t>
            </a:r>
            <a:endParaRPr lang="en-IE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444208" y="2420888"/>
            <a:ext cx="10615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B:</a:t>
            </a:r>
          </a:p>
          <a:p>
            <a:r>
              <a:rPr lang="en-IE" sz="1600" i="1" dirty="0" smtClean="0"/>
              <a:t>Proactive</a:t>
            </a:r>
          </a:p>
          <a:p>
            <a:r>
              <a:rPr lang="en-IE" sz="1600" dirty="0" smtClean="0"/>
              <a:t>Monitors</a:t>
            </a:r>
          </a:p>
          <a:p>
            <a:pPr marL="342900" indent="-342900"/>
            <a:r>
              <a:rPr lang="en-IE" sz="1600" dirty="0" smtClean="0"/>
              <a:t>Enforces</a:t>
            </a:r>
            <a:endParaRPr lang="en-IE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4788024" y="2276872"/>
            <a:ext cx="1316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IE" dirty="0" smtClean="0"/>
              <a:t>Sets Norms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796136" y="2636912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940152" y="2924944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699792" y="3356992"/>
            <a:ext cx="86409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4644008" y="2708920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644008" y="3140968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275856" y="4653136"/>
            <a:ext cx="119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Examples: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9712" y="3356992"/>
            <a:ext cx="120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i="1" dirty="0" smtClean="0"/>
              <a:t>complains</a:t>
            </a:r>
            <a:endParaRPr lang="en-IE" i="1" dirty="0"/>
          </a:p>
        </p:txBody>
      </p:sp>
      <p:sp>
        <p:nvSpPr>
          <p:cNvPr id="20" name="Rectangle 19"/>
          <p:cNvSpPr/>
          <p:nvPr/>
        </p:nvSpPr>
        <p:spPr>
          <a:xfrm>
            <a:off x="4499992" y="1772816"/>
            <a:ext cx="230425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Rectangle 23"/>
          <p:cNvSpPr/>
          <p:nvPr/>
        </p:nvSpPr>
        <p:spPr>
          <a:xfrm>
            <a:off x="3995936" y="3501008"/>
            <a:ext cx="273630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9" name="Rectangle 28"/>
          <p:cNvSpPr/>
          <p:nvPr/>
        </p:nvSpPr>
        <p:spPr>
          <a:xfrm>
            <a:off x="1043608" y="4005064"/>
            <a:ext cx="172819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9458" name="Picture 2" descr="The Bar Council - Law Libr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5" y="4509120"/>
            <a:ext cx="1923745" cy="1800200"/>
          </a:xfrm>
          <a:prstGeom prst="rect">
            <a:avLst/>
          </a:prstGeom>
          <a:noFill/>
        </p:spPr>
      </p:pic>
      <p:pic>
        <p:nvPicPr>
          <p:cNvPr id="19462" name="Picture 6" descr="http://www.mediaeye.ie/download/?guid=c2569fe7-2707-41ec-b88f-16fec0c8f4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437112"/>
            <a:ext cx="1872208" cy="187220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0" y="5226784"/>
            <a:ext cx="358873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chemeClr val="accent1">
                    <a:lumMod val="75000"/>
                  </a:schemeClr>
                </a:solidFill>
              </a:rPr>
              <a:t>Analysis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Low Cost, Expert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BUT, risk that industry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interests placed above 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public interest</a:t>
            </a:r>
            <a:endParaRPr lang="en-I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4008" y="1700808"/>
            <a:ext cx="102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Minister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2780928"/>
            <a:ext cx="232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Self-Regulatory  Body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4797152"/>
            <a:ext cx="2734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dirty="0" smtClean="0"/>
              <a:t>Regulated Organisations/</a:t>
            </a:r>
          </a:p>
          <a:p>
            <a:pPr algn="ctr"/>
            <a:r>
              <a:rPr lang="en-IE" dirty="0" smtClean="0"/>
              <a:t>Activities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5157192"/>
            <a:ext cx="171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Protected Class</a:t>
            </a:r>
            <a:endParaRPr lang="en-IE" dirty="0"/>
          </a:p>
        </p:txBody>
      </p:sp>
      <p:sp>
        <p:nvSpPr>
          <p:cNvPr id="8" name="Rectangle 7"/>
          <p:cNvSpPr/>
          <p:nvPr/>
        </p:nvSpPr>
        <p:spPr>
          <a:xfrm>
            <a:off x="971600" y="764704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Mandated Self Regulation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588224" y="3429000"/>
            <a:ext cx="1" cy="129614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12160" y="3140968"/>
            <a:ext cx="1316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IE" dirty="0" smtClean="0"/>
              <a:t>Sets Norms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948264" y="3501008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7308304" y="4365104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851920" y="4437112"/>
            <a:ext cx="1008112" cy="6480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5940152" y="3501008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796136" y="4437112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123728" y="1628800"/>
            <a:ext cx="1285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Legislature</a:t>
            </a:r>
            <a:endParaRPr lang="en-IE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131840" y="1988840"/>
            <a:ext cx="1872208" cy="7200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339752" y="2276872"/>
            <a:ext cx="2133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A:‘Supplies  </a:t>
            </a:r>
          </a:p>
          <a:p>
            <a:r>
              <a:rPr lang="en-IE" sz="1600" i="1" dirty="0" err="1" smtClean="0"/>
              <a:t>LegislativeFramework</a:t>
            </a:r>
            <a:r>
              <a:rPr lang="en-IE" sz="1600" i="1" dirty="0" smtClean="0"/>
              <a:t>’</a:t>
            </a:r>
            <a:endParaRPr lang="en-IE" sz="1600" i="1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436096" y="2060848"/>
            <a:ext cx="504056" cy="6480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724128" y="2060848"/>
            <a:ext cx="2995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B: ‘Shadow of Hierarchy’</a:t>
            </a:r>
            <a:endParaRPr lang="en-IE" sz="1600" i="1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6804248" y="3356992"/>
            <a:ext cx="0" cy="136815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876256" y="4293096"/>
            <a:ext cx="72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i="1" dirty="0" smtClean="0"/>
              <a:t>Buy-</a:t>
            </a:r>
          </a:p>
          <a:p>
            <a:r>
              <a:rPr lang="en-IE" sz="1600" i="1" dirty="0" smtClean="0"/>
              <a:t>In</a:t>
            </a:r>
            <a:endParaRPr lang="en-IE" sz="1600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3203848" y="4437112"/>
            <a:ext cx="120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i="1" dirty="0" smtClean="0"/>
              <a:t>complains</a:t>
            </a:r>
            <a:endParaRPr lang="en-IE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4716016" y="3356992"/>
            <a:ext cx="12269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A:</a:t>
            </a:r>
          </a:p>
          <a:p>
            <a:r>
              <a:rPr lang="en-IE" sz="1600" i="1" dirty="0" smtClean="0"/>
              <a:t>Reactive</a:t>
            </a:r>
          </a:p>
          <a:p>
            <a:pPr marL="342900" indent="-342900"/>
            <a:r>
              <a:rPr lang="en-IE" sz="1600" dirty="0" smtClean="0"/>
              <a:t>Adjudicates</a:t>
            </a:r>
          </a:p>
          <a:p>
            <a:pPr marL="342900" indent="-342900"/>
            <a:r>
              <a:rPr lang="en-IE" sz="1600" dirty="0" smtClean="0"/>
              <a:t>complaints</a:t>
            </a:r>
            <a:endParaRPr lang="en-IE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7452320" y="3356992"/>
            <a:ext cx="10615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Version B:</a:t>
            </a:r>
          </a:p>
          <a:p>
            <a:r>
              <a:rPr lang="en-IE" sz="1600" i="1" dirty="0" smtClean="0"/>
              <a:t>Proactive</a:t>
            </a:r>
          </a:p>
          <a:p>
            <a:r>
              <a:rPr lang="en-IE" sz="1600" dirty="0" smtClean="0"/>
              <a:t>Monitors</a:t>
            </a:r>
          </a:p>
          <a:p>
            <a:pPr marL="342900" indent="-342900"/>
            <a:r>
              <a:rPr lang="en-IE" sz="1600" dirty="0" smtClean="0"/>
              <a:t>Enforces</a:t>
            </a:r>
            <a:endParaRPr lang="en-IE" sz="1600" dirty="0"/>
          </a:p>
        </p:txBody>
      </p:sp>
      <p:sp>
        <p:nvSpPr>
          <p:cNvPr id="39" name="Rectangle 38"/>
          <p:cNvSpPr/>
          <p:nvPr/>
        </p:nvSpPr>
        <p:spPr>
          <a:xfrm>
            <a:off x="2123728" y="1628800"/>
            <a:ext cx="136815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1" name="Rectangle 40"/>
          <p:cNvSpPr/>
          <p:nvPr/>
        </p:nvSpPr>
        <p:spPr>
          <a:xfrm>
            <a:off x="4716016" y="1628800"/>
            <a:ext cx="1008112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2" name="Rectangle 41"/>
          <p:cNvSpPr/>
          <p:nvPr/>
        </p:nvSpPr>
        <p:spPr>
          <a:xfrm>
            <a:off x="5436096" y="2780928"/>
            <a:ext cx="244827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4" name="Rectangle 43"/>
          <p:cNvSpPr/>
          <p:nvPr/>
        </p:nvSpPr>
        <p:spPr>
          <a:xfrm>
            <a:off x="5436096" y="4797152"/>
            <a:ext cx="280831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7" name="Rectangle 46"/>
          <p:cNvSpPr/>
          <p:nvPr/>
        </p:nvSpPr>
        <p:spPr>
          <a:xfrm>
            <a:off x="2195736" y="5157192"/>
            <a:ext cx="1728192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8434" name="Picture 2" descr="Law Society of Ire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5780944"/>
            <a:ext cx="2300982" cy="1077056"/>
          </a:xfrm>
          <a:prstGeom prst="rect">
            <a:avLst/>
          </a:prstGeom>
          <a:noFill/>
        </p:spPr>
      </p:pic>
      <p:sp>
        <p:nvSpPr>
          <p:cNvPr id="18436" name="AutoShape 4" descr="data:image/jpeg;base64,/9j/4AAQSkZJRgABAQAAAQABAAD/2wCEAAkGBhQSEBQUERMTFRIWFBcaFxcYFxgeFxgYGhoYFxUYFxsYHiceFx4jGxgWHy8gIycpLSwsGR4xNTAqNSYrLCkBCQoKDgwOGg8PGi4lHiQqKi8vMTQtMjQpLCwtLCwsLi80LS00LDQwMiwsLSwsKTQsLSksLC0pLCw0KSwpLCwsLP/AABEIAOEA4QMBIgACEQEDEQH/xAAcAAEAAwEBAQEBAAAAAAAAAAAABAUGBwMCAQj/xABKEAACAQMCAwUEBgYGCQMFAAABAgMABBESIQUGMRMiQVFhBzJxgRQVQlORoSNSYpSx0iRDcpLB0TM0VHOCk6KywnSD8DU2Y7PD/8QAGwEBAAMBAQEBAAAAAAAAAAAAAAECAwQFBgf/xAA4EQABAwIEAgYIBgMBAQAAAAABAAIRAyEEEjFBUWEFExQicZEygaGxwdHh8BVCUlNikiQz8SMG/9oADAMBAAIRAxEAPwDD0pQCvCX6+lKvW5IvAgdodKHYM0kSqT4AFnAPQ1CvuATwyLHLEyO+NGcYbOB3W909RuDVixw1CwbiaLzDXg+sKvpV7JyPeKFLw6NXu6pIl1f2dTjPyqu4nwea3fRPE8bHcBhjI8weh+VC1w1ClmIpVDDHgnkQodKuLPlC7lQSRW8joRkMuCP418X/ACrdQxmSWCREGMsQMDJwPHzpldEwo7TRLsucTwkSqqlWNjy9PMnaJH+jzp1syqpb9UFyAx9BXhxDhksD6Jo2jfGdLDBweh/KogxKuKtMuyhwnhN1FpV0vJt2cAQNqIB0ZXtMHoTHnWB8RVKRQgjVGVWVPQcD4FKUq6i5MvGAPYMNXuhiqs39lXIZvkKAE6I+qyn6bgPEqlpXveWEkL6JY3jfrpdSpx54NWEPKdywX9Fp17oHeNGYeBVZGDNn0FA0nZQ6tTaAXOAB5qopUy54RNHKIpI3SUkAKwwTk4HXbB8+lSr/AJVuoIzJNA6IMd5sY36Y33plPBOup27wvpfXwVTSrOx5ZuZo+0ihZ498sMYGOud9vnX7PyxcpD2zQOIcA68ZXB6HIplOsKO0Upy5hOmo14KrpU3hnBZrgkQRtIRjIXGd8+BO/Q15TcPkSXsmQ9pkDSNzk9AMZyd6QdVfrGZi2RI23UelXZ5JvP8AZ31YzoyvaY/3edf5V4WXK91KXWOCRmQ4dcYZT5EHcVOR3BZjE0SCc4tzCq6Vcxcn3bOyLbuXT3lGCR8RnaoHEOGSQPomQo+M6TjPiN8dOhqC0jUKza9N5ytcCfFRaUpULVKUpREpSlEXSb6yMvLtkoaNT25OZHRF9648XIGd+nxqBzZxeEcMtbJZUnnjYMzpuiDD90N9r3gNvBfhUe95stZOHxWXZ3AWJtSvmPJbvncYxjvn8qyEOnUNedORqxjOPHGds10PeNBwAXh4XCOcS6pIyvc4DjMxf4WXTuYuDNc8N4VGjxKxjUDtHC6iUQALnqfQelV3tJuxFb2lgwZpoEUtKRhSNOkCMndl9f2AOucQOYObba4tIIFjuENuuI21IckKF7+B6A7V933OsF7apFfxSmePZZ4tJY+epWIznAyM7kZ2qznNMgHYLmoYeuw03PaS1rnGNxJMHmL3HvVlyHEG4RxFWdUU9WbJVe51IUE/gDWZueGpDZyPFdJKXlSN1jDAacNKC3aIrZ1RrgjyO+9WfBObLW3s57Yx3DCcd9tUYI7uO6MH881VG9sUjl7KK4aV4yqGVoiqEkZYBVBzgEA+GaqSMoHJdNOnVFao7KYLgRYQYA9YWn4Be2N/Yw2V05gnhLCJ9gpLEnqe7k7AqcZI2O+1JzJY3FheW/0grKIRGYm6B443LKp8Rg5BBzgY6jFQ/rC0lihWdJ0kiTQzxaCJF1MRlWxggEDVk/DYVL47zp9IuraQRkQ23ZhEY6mYKyklydiW0geXxoXAtvrb7PglOhUZWOVpyHMSDsT+k/yWwm4Zb8Tl+mcOn7K+XS5jf9ZcAZB6dACw1KfEbmuWXkTLI6yDS6swYeTAkMNvXNafhPMNlbXP0qKK5DrqKQlk7MFgVwZB3ioBO2ny3NZriF800skr41yOztjpliScem9VqODhO62wFGpSeW3yQImMw/jO4H/FsfZDwyOW+ZpAGMUZdAf1tSqG+WT8yD4VkeLcRknnkllJMjMSc+H7I8gOgHhivbgHHZLOdZoSNS7EH3WU9VYeR/yPhVrxXiVhcSGYx3MLudTpGY2Qsd2KlsFcnfofhUSCwNV8j6eKdVLSWkACNo1Ec9Vbez9/p3E4jdYcwwd3P2uzwELZ94jVnP7IrL8z3LyXtw0hJftpAc+GGKgfAAAfKpk3NAjuoZrJOxWBFVFbDFveLmQjGrUWbPpjGMDHvxri9ldymd47iCVt5Fj7N0Y+LKWKlCfHY/xzJILYm8+azpsfTr9aWHKWwBu28xHPktDxhhc8vQzTbzRSaFc+8RrKYz1Pdxn1TNeHtJ/1DhP/AKf/APnBWb49zQZoYreJOytYfcTVqZm3y8jYALHLHYADUask5uguLOK2v4pT2AxFLCy6wuMaSr7HYAeuB061cvaZHIexczMLVpFlTLYPeYGoDhA8tTHFV/BD/QOIf2Lf/wDetaPlzm36DZ2gdQ9vLJdLMmASQDEARnqQGbY7EEjyIzHEOLwrA0FpHIqOytJJKymR9OdC4QBUUEk+JJxvtX1xDitu9nDCiziSIuQxKaWMhQvkAZAGgY/P0o12XQ6D4yuirh+vs9hyufPMDJlnzuFtIOTVh4ha3Vme0spXyCN+zJVu6fHTnYE9D3Tv1gezS3EdpfXagG4hiYR7Z0dxmJA9SB8lI8TVPyVz5JYlkYGS3fOUzurY95M9PUeNQOVOa5LGUsgDo40yRt7rr/gRk4O/U7HNXD2Agjn6lzPweKcypTcZs0A/qAJMHnseKqTdPr7TU3aatWvJ1as51Z65zvmt97MeJNccXklkxreKQtgYGcpnb5ZrOzzcOaTWEu1UnJhBj0j9lZCdWPiufWrLgHOsFvey3XYv3hojjQqFSPCqoO25AQfmapThrgSd104wOr0XNZTMlpG3K33ayl+zf/60/wD7/wDE1j+Pf61cf7+X/vatFy/zTa2t49ysdwxOrSpaPbXu2SBvjw6VH+teH9uZ2gunJdn7Nni7MsSWw2EyVz4ZqTBaBO5UU+sp4h1TIYyNG2onmsvSvueYuzM3ViScDAyTk7DpXxWC9gc0pSlFKUpSiJSlKIlaq95eisbeGS6VpZ5xqSENpRE23kI7zE5HdBHjvtWVrpXtCT6fa217bDWqIUlVd2jJwe8BuMHUCf7J6GtWNBBO687GVXNq0mEw1xMn1WE7SVVcC5ct+JRSrbq1vdxrqCay0Ui9NtXeQ5wOpxkdfD85H5Zt7qO57dJddumvuyBdXvd0gqdJGnrv16bVI9mH9Gea9nylukLLqO2t2KkImfeOFOw9KsfZfK7/AFlKE3ePIGnILHtW04Iw3XpWrGglsjivMxdapTbWDHHK3JBnQk3E728pWNmktHhlMcE8ciquhjL2iFi6gqwES6e5rIOfs1TxMAwLDK5GRnGR4jPh8at7zmaR4JIHjhXU6NlIo4yCmrYiNRq97x6fOqZRk4HWudx4L26DXBpDuP6ibQNzdbfmrgFpa21pKkUzG5QPhphhRiNyuyb5D4ztjrivXmHhFnbWlnOtsz/SF1MrTPle6rYBXH63Ujw6VK9pFo/0DhfcbuwYbunZjHCAD5HY7ehqw5jmEPDuFtNarMiovaK6vlRoTIyCApIz7wI2+NdRaJdbYbL56nWeWUTmJJc8EZjeJga8gstzfypDDa213bFxHOBmNyCykrqGCAMjYjf089pkHALL6q+mtDMWD6CgnABOoLkN2Zx1zjFTfaTwp544bu1dpbPQAqKO7DsBsqjug4AOdwRg+AErhSTR8vHRFqft8hWiD5GsAnQ6kHx3xUZBnNtlftD3Yak7OZzgG5BiT3T4cVibl7QxK6QTIwlAKtLqWRNJL6XEahSDo8/eFXXOXL1ra21tJFHLruY9Y1SghNo2xgINXv48OlQuLpdT2qtLbiJYHYAiLs9ZmK4VUVQpYaCSR4EZ8M6L2jcMlez4YEikYrAQwCMSp0Q7NgbHY9fI1SO662w2XSasVqQzES50jMSLCRfyPrhc1roVpyLBJwx2XJv0hWZhqOAjlnRdPTJjU/MiqLhfJEzzWySIy9sxLJg60hUjVI4x3QcOFzudPqM6nlnnNG4rkWhQzt2bNqlLBdhFmM91cYQdBgZpSaB6e9lfH4h7m/45nL3jBGx0PIw7TgFh+VrOKa7iimVmSR1TutpKliAG905x5fnV5zfyOsMS3VkxltGG56tGenewBtnboMHY1IHLT2vHYo1Ruz+ko8ZCnHZlg2x8lzpJ9Khcr82ycPnkjmRmtnYiWJhuM7FgreONiDsw2PgQDQBleN9UqVqtR4rYZ090HLNnAzPgeCiXUFqtnDMsEmuSV0IM3dHZ9mSR3M94Pj09auuYuEWVra2c62zP9JTUVaZ+73UbAKgZ97rjwr99oXCoYbe0+iNrgllnkjxvgMIRpB6nBB67jodxUnn2yk+rOFgRvlYsMNJyCUjwDtsdj+FWLYzWFgFg2t1hokOcA5z5kkGBMDXaAq215Vt760lmsu0jnhGXgdg6suCQY2AB3Abr4jG2QaxddH5KB4Za3N1dAxtIgSGJtnkIyc6TvjJXfyyfLPOKyqAAA7r0MFUc6pVbMsBGU67XE7wUpSlZL0kpSlESlKURKUpREpSlESve0v5Im1RSPG3mjFT+KkV4UooIDhBUi84jLMQZpJJCOhd2Yj4aia/bficqLpSWVFznCuwGfE4BqNSpkqvVtjLAhfcspZizEsxOSSSST5knrX5HIVIKkggggg4II3BBHSvmlQrQIhTW41Oes8x3B/0j9Qcg9fAgGvyTjM7Ahp5ipGCDI5BHiCCd6h0qZKp1VP8ASPJSrPis0Oeymljz10Oy5+OkivT69uP9on/5r/51BpSShpMJktHkpj8YnOMzzHBBGZHOCOhG+x9a+vr24/2if/mv/nUGlMxTqaf6R5KYOMT5J7abUQAT2j5IGcAnO+Mn8TXwvE5Q5cSyByMFtbaiNtic5I2H4Co1e9jYvNIscSM8jHAVRuf/AJ5+FJJUFlNoJIEfBe311PnPbzZ3/rH8cZ8fQfgKj3Fy8japGZ282JJ26bmut8r+x6NAHvT2j/dqSEX0Yjdz8MD418+1HkuJbNZraGOMwt3wigZRsAk4HeIbTufAtXQaD8uYrxmdMYQ4htKmNTExb7lcmW6cBQHYBTldz3Ttkr5HYbjyFSfr24/2if8A5r/51BpXPJXtmmx2oC+5ZmY5YlifEkk/ia+KUqFcCNEpSlESlKURKUpREpSlESlKURKUpREpSlESlKURKUpREpSlESlKURSuG8NkuJUihUtI5wAPzJ8gBuT4Cu98l8lR2EW2GnYfpJMdf2V8lH59T6V/s05NFpAJZF/pMqgtnqiHcJ6HoT67eFaHj/MMNnCZZ2wPsgbs5/VUeJ/IeOK9KhSDBndr7l8J0t0k/F1Oz0PRmLfmPy4easmbAydhWN5i9o3D0V4XczBlKusQ1DBGCNRIXx8DXMObef7i+JUkxweESnY/2z9s/l5CsxWdTFbNXbgv/nbB+IdfgNvX8vNfUmMnTkrk4J648MjwNfNKVwr65KUpREpSlESlKURKUpREpSlESlKURKUpRFa8s8vPe3KwRkAkEljnCqBkk4+Q+JFdFg9h6Y7905P7MYA/NjUH2bX1rYW73N1KqyTHCLuz9mp66VyQGfPXbuCr2f202gOFiuG9dKAfm+a7KTKQbL9V8rj8Vj6lcswoOUWmNTvc+SgT+w9Mdy6cH9qMH+DCs/xX2P3kQJiMcw8lOlvwfA/Amtjb+2ezY4aO4T1KqR/0tn8q0fCedLO5IENxGWPRSdLfJXwT8q16ug/RcHbulcNeoCRzbbzHzX88XljJE5SVGRx1VgQfwNeFf0xxvl+C7j7O4jDjwP2lPmrdVP8A8NcS515AlsG1DMluT3ZMbrnosgHQ+vQ+nSuarhyy4uF7nR/TVLFHI/uu9h8PkspSlK517qVsfZfy19KvA7jMMGHbyLZ/Rr+IJ+CkeNY6v6A5B4GLLh69phXYGWUnbGRnBz00qAD6g1vh2Z330C8XprFnD4chvpOsPj981acycxRWVu00p6bKo6u3go/z8ACa/n/mPmOW9mMsx9FUe6i+CqP8fGrDnvmxr65LAkQplYl9PFiPNsZ+GB4Vm6tXrZzA0VOh+jBhWCo8d8+zl80pSlcy91KUpREpSlESlKURKUpREpSlESlKURKUpREr7iiLMFUFmYgAAZJJ2AAHUk18Vv8A2Qcu9tdG4cdyAd31kbp/dGT8StXYzO4NC5cXiW4ai6q7Ye3ZfPCPY7dygNM0cAPge8/zC7D+9V0PYcuN7s5/3I/nre8U5ptbfaa4iRh9nVlv7q5b8qopva1YL0kkb4Rt/wCQFd/VUW2PvXx34j0pX71MGOTbeZB96yN77EpgP0NxE/oysn8NVZLjPJV5agmaB9A+2veT4krnT88V12D2scPbrK6/2o3/APEGrvh3NFrcYENxE5P2QwDf3ThvyqpoUneiVszpXpHD3r0yRzbHtFlxTlr2i3VoQNZlhH9XISRj9huqfw9K7BwDme24lCwXByuJIXA1AHY5HRlPmNvgdqruaPZlbXYLRgQTfrIO6x/bTofiMH41yXiPCLvhdwpOqNwcpIh7reek9CPNSPHcVWalD0rhbGng+lRNLuVff8/EXVt7QeQGsn7WEFrVjt4mMn7LHxHk3yO/XF13Pk/naHiURguFUTFSHjPuyLjcpn816j865pz5yW1hN3ctbuT2beXmjftD8xv5gZVaYjOzRej0bjqmfsuKtUGn8h9+a8/Z9wH6XfxIwzGn6STy0rjY/FtK/M1u/a/zV2cYtIz35BqlI8E8F/4iN/QftV8ezK3Sy4dNezba8keehMqoHqzlh692uX8X4o9zPJNIcvIxJ9PID0AwB6Cpnq6Ubn3LNtPt3SBefQpWHN30+AUOlW3LvLE97LogXOPec7Ig82P+A3PlXaOVfZ1bWQDECWf7xx0P/wCNeifHc+tZ0qLqngu3H9K0cHY3dwHx4LkvBfZ7e3IBSEoh+3J3F+IB7xHqAa1tl7EGxma6APkkZP8A1MR/CukX3MFtDtNPDGfJnUH8M5qpk9pXDx1uV+SyH+C11ihSb6R9q+bf0t0jXvRaQOTZ9t1m39iMONrmUH1VSPw2/jVFxj2M3MYLQSJOB9nGhz8ASVP94V0OD2i8Pc4F0g/tB1/7lFXVlxOKYZhljkHmjq3/AGmrdTSdp71zjpTpGgZqT62/QL+ZJ4GRmR1KupIZSMEEbEEeFeddG9sfLvZzpdIO5L3X9JFGx/4lH/Qa5zXn1GZHFq+2weJGKotqjf2HdKUpVF1pSlKIlKUoiUpSiJSlKIlXKc2TpbLbQsYohktoOGkY9S7demBgYGAM561TUqQSNFm+kypGcTF0zSlKhaJSlKItRy57Rbu0IAcyxD+rkJIx+y3vJ8tvQ11XhHMtlxeExOo1Ed6F/eH7SEdcfrLuPSuBV9wTsjBkYqynIYEggjoQRuK3p13NsbhePjeiKOI77O6/iPj9ytjzhyLNw6QTwM7QBgVkHvxnPdD46ejdD6dDs+WuZIeMWr2t2AJ9O+MDVjpLH5MDuR/gSBD5L9p6TgW3ENOphpEhA0ODtpkHQE+fQ+OPGn535FksJBd2RYRKwbb3oW8Pinhk/A+Z3EN77Lt3C8l+esRhsX3ao9B+x9f356+vtU4ssUcHDoT3IkQyfIYjU/Lvn+0tUXJPIMl++psx2ynvSY3bzWPPU+vQevQ2fKHJcvE52urskQs5Zj0MrZ3VP1VHTI8sDfcXfOPtKS2X6Lw4KCo0mRQNEYG2mMdGPr0HqelIDj1j9NgtxVqUWDBYS9T8ztgTqfH71Wh4rzHZcIhEKKNYGVhT3yT9qQnpn9Y7nwBrlvMXtFu7skGQxRH+rjJAx+03vN89vQVmppmdizsWYnJJJJJPUkncmvis6ldzrCwXfg+iKOH77+8/cn4fcpSlKwXsJX3FMysGUlWHQgkEfAjevilEInVaCXni4ktnt7hu3jYDBf30Ybqyv1O/62cjI2zWfpSpLidVlTospTkETeyUpSoWqUpSiJSlKIlKUoiUpSiJStpyFwjh7pI/EJYxuFjjMhU7bs50kHfIA+B9K1n1JwD7yH94k/nrZtEuEyF5NfpVlGoaeR5jcNt71x+ldg+pOAfeQ/vEn89PqTgH3kP7xJ/PVuzniPNY/jVP9qp/X6rj9K7B9ScA+8h/eJP56fUnAPvIf3iT+enZzxHmn41T/aqf1+q4/SuwfUnAPvIf3iT+en1JwD7yH94k/np2c8R5p+NU/wBqp/X6rj9dC5D9pHZAW16dduRpV23KA7aWz7yeHp8NhffUnAPvIf3iT+en1JwD7yH94k/nq7KTmGQ4ea5cV0hh8VTyVKNT+txzF1Sc+e0UOptLEhLdRpZ121gbaI8e6nhkdfh151XYPqTgH3kP7xJ/PT6k4B95D+8Sfz0fSc8yXDzTC9IYfC08lOlU5nLcnibrj9K7B9ScA+8h/eJP56fUnAPvIf3iT+eqdnPEea6vxqn+1U/r9Vx+ldg+pOAfeQ/vEn89PqTgH3kP7xJ/PTs54jzT8ap/tVP6/VcfpXYPqTgH3kP7xJ/PT6k4B95D+8Sfz07OeI80/Gqf7VT+v1XH6V2D6k4B95D+8Sfz1ned+C8MW3D2E0Xaqw1IJWYup2OAxO4ODt4Z9Kh1AgTI81rR6Wp1XhnVvE7ltvesDSlKwXrpSlKIlKUoiUpSiJSlKIlKUoiUrTcR5aiso4zemRp5V1iCMqpROgMjsG3O40hfA717x8oRXVpJcWLyaof9LBJpLgYJ1I6ABhgHAKjOD47G/VnTdcXbaQAd+UmJ2nT376c1kqVrOR+VIb4TCR5UeJdfdClSvlvuDkfnVdNb2TRSGJ7lZVQMgkEelzqUFe6Sc4JP/CaZDEq3a2dYaYBkRNtJ0VJStlY8qWrcNN68lwArBHRRGTqyqkqTjbvA71S3sFmEjeF5z+kKyI/ZhwoCkMunI3yRv4ihYQJKhmMY9xa0GxINtwqela/m7lS3tLeCRHndrhNaBggCjCE6sb5w46VHteU0jtFu72R44pDiKOMAyy+ve7qL45OdviMjTcDChuOpOpioJgmBa5PILMUrQx8Ms5opmhknjlijLiOXQwkAxnS66cEZzgqfTxxY8A5UtZ7Ga5d7hTAP0igRnJwD3M/40FMnRH42nTbLgRcDTc6fYWNpV3c21kYZGhkuBKgUqsojAcFgrAaSTkA5+APlVJVSIXTTqB4JAI8QlK0HCeWA1q93cuY7ZW0rpAMkr/qoDsPVj5HY4OJXAOCWd6/YxtPBOQTH2jJJG5AyVOlEKnAPn0PwNgwmOawfjKbcxuQ3UgWH/N4mFlaVe8N5eH08Wl1rRjII8pgkMSAp73VTnPwINWfGeAWFtdtbSSXeVZAzhYtI1BWzuc4Aby8KBhiVDsZTa8MEkkTYTbisfSvS5QK7BTqUMQD5gHAPzFedUXWDIlKUpRSlKUoiUpSiJSlKIlKUoiV72MwSVGYZCupI8wCCRXhUkcNlwD2UmCAR3G3BGQRt0I3oFR5bEOOq3Htettc0F3GdcEsKqrjdcgs2M+GQwPybyr99ltz9GivbqXaBY1Xfo77kIvmegx+0Ky/Dr69hUpF24jOSU0FkPiSUYFfDOceFeN5dXVwq9p2zoPcAU6B56FUaR8hXRn7+cC68cYQnDdlc4ZbXm8TOnHbXmth7Hjh7vYH+j9PA7nasxNzHG1vLELWCJnMZDRa891skN2jtt8MdPGvLhXGLyEMls8yAHLKgPXp3sDPh41DuYZpJCXSQyN3j3Dk+BOMVQv7gA5+1bNww7Q+q8iDlIufy8Qt7wW5EfLkzNHHIBce4+rScvGN9DKdvjWM4xxtJ4oUWCOExmTIj1aDrKEHvMzZ7uDk+VSYuNcQWMRK9wIwukJpOnHljFUqM0bgjKupBGRuCNxsaPfIA5QmFwwa97yQSXFwgncRcLee07/VOF/8Apz/2QV788p9L4XY3Fv3o4UKSAf1ZKxg6h4AFMZ9VPQ1kJ+P3t0piaWaZTuVwW6Eb4AyN8V92Ed/a5eFLqIY7xCSBSP2sjSfnVzUDibWPwXOzCOpMpgubnYXEXsQ6ZHLXmq7h/C3m7QoNo42d2Puqqgnc+Z6AeJIrechyhOD8RYorgfZbOlsINjpIOPgRWTbjl7cI0YeV0ONSRr3TvkaljUDqPyqWnFOKQRgA3ccajbuOqgAY/VxVWENM3W2Mp1K7OrcWgyDE8L8N/Cy85eJfSbWSKK1iiMbiZ2i1BdCqyHV2jsc5cYwfE7VnauZ+abydTE080ivsUznV44wOvSq/6tl+6k/uN/lVHX0XZQHVAh8CTOpPtMLfvGLrl1Fg70ltJqkQe8BmTJx5aX1Z9G8qy/IVo8nEbbRnuyK7HyRTqYnyGNvmKq7S8ntpNUbSQyY6glTj18x8as7ziN+8RL9uIpOpWPQkmf1iigP881fOCQTt8FxjDvpNqU2uGV5JBJuM2tt+Vwry+4olxzDHJEQU+kwqGHRtGhSR5jIOD5YqXzfzJHb8YkLWkEmh4iXPadr/AKNDkd/RkeHd8B8awvCb2aKUG2Z1lOw0DLHPgMb+HhUnjtzdyMDedsWUbGRSCAfiB5flU9Z3TxmVHYGiqwE90My6kHxsqqlKVgvYSlKURKUpREpSlESlKURKUpRErZcr8zzy8RtF7WRYg0MYjWR+z0oqpjTnBzjJ9SaxtXfKF1DDdRzTyFFidWwELFsZ2GOnh186vTMOC48ZTa+k4kSYMWnVaDnPme4t+LT6ZZDGrAdkXfsypjUMpXOMHJ8Ou9WPs1nkbh3EVWUrpj/Rln0rGSkneBJwm4BJ26ZrKc8X8NxdvPBIWEhBKlCpXCqvU7HOKtuUeO2tvY3UMsziS5Qr3YiRH3XUEnPe97O1btd/6GTa68mth/8ABYGsObuT3TNiJt5+Kk8hcHli4jE/0m3YFm1ql1GzP3W6qrZfff8AOoPHOIy/XjESSZF0qjvNsutRpG+w9Kgcm38FtfLNNKdETMV0oSXyGUbfZ6g71I4jeWsnEzcCdhE0olOYm1AhgSmM7+O9VBGQAceK0dTcMU5zgSOricp1nTfb5LW8+W94/ENNvdiJCsYC/S1jwTsT2esH8BvXOeY53e6lMrBnDlGbGNRj/R6iCTudOT6k1pub+I2V9dGcXUkeVUafo7H3fHIcVmOPNCZf6Ozumhcu4IZ3x+kcgk4y2ds0rGSY48VfothY1gc2Dlj0SI01J1XvyhOy39tpZlzPEDgkZBdcg46g+VdD4pY3Q4/2sfaJbhoi8hJEXZhE7QEk4OdxjzrnHLU8cd1FJM5RI5EfZSxOhlbSAOmcHerLn3iUF1dNcQSFtegFGjKldKBc56H3R+NGOAZ6+KnFUHVcUABYsIJyki5HgtDZcRjPMQNo+IXkw2g4Rz2Z1nA2YasnPnkjrVlacOu041NOC6WiyO0rlv0ZjCkkEZ38PDbr4VheSb6GC7jnnkKrGchQhYtlWHhsMZHWrxed0tuJSXVu7SQzsTLGVKkDbHU4LA5IPxBxmrseIl3GVx4nC1BUNOkJ/wDLLJBvfjpMabTZZ3mjiMb380tplIy+UK5XwAZhjdctqPzronPbXTRWRgueyJgy+blYixIQ57zrr8d9+tYnmG3sJJu0tbgxo5y0TQvmMkEnTjulc+Gds+Iq45u4zY3q26i5kj7CMpvATq2UZ2cY9386qDAdJ15rWq3O6gWtMNBmWkxaBPH7KqeJ3jw8RgF63b/R+x1t7xdDiYgkk9pjtCAehCitrxPhE0kx4jwu5+kA7vCWO4x3o8Z3GPsHBHhvisFJNZpNakM86Kw+kM6Eal1ABVUsdljGBv8A4YteVuK2thcNcJdSOmlgIBEwkfPurIf9GMHByCdx0HSpY4TB0njcfNRiaTixr6YOYNiMvdde4j8s6jSxXn7N+JW8Us8dyxiM0XZpLnBjJyGGr7BOQcnbK71I5t5eu7K1aMyfSLJ3RlkyT2bDONskLqDEZGQduhqitLy3mNybrMbyuHjdE1aG1MWBGQdBDYON9gfCraXmOKDhcllHM1w8rg50sscS5UlV7TDEkrnoBuT8atIyQef3C1q06gxIewG5bIItYDvB20e1YylKVzr3UpSlESlKURKUpREpSlESvSCBnZUQFmYgKB1JJwAPnXnV3yVepDxC3klICLIMk9BkFQx8gCQflUtEkBZVnllNzmiSASpPFOAW9k4iunlknwC6Q6QseRkKXcHW2MHAUDfrX3xbk8C0W8tJDLbk4cMoWSI5xhwCQdyNx5jwOa9vahw54+JSswOmXS6HwI0gHHwII/Dzq25cuRBwG8aXZZ3ZIgftMVVCV88EE/8AAa3yjM5pGkryDXqChSrtdJcWyNjOoHCPheVW8n8ipfwSMszJMhxpKLoZiGKgNqz0G+23rVBwfgjT3SwHuHUQ5P8AVquTIxz+qAx+VXfAOMNaWcU69RxDJH6yrDh1+ayEfOr32gJDbGS4gYFr9EK4+zHs8zf+4RF+L0yNLQeGqHE12V3U5kOkMtoRr7L34Qs3zhyvFY3CQmSV8gM50KMKSR3O9udj1wOlTuL8qWlvaW9yXuXSfoB2asu2dwQQfx+dS/bMv9Oib9a2X8nk/wAxU3mS+MXBuGkJE2w/0kauPdJ6OCBVi1oc8RosG4is+lh3ZjLiZ2mx5LNcycoLaC3l7VpLa4UMrBQJFGFbBUnBOGHj59PH05v5RhsooWWaWRpl1IDGqgL3SdR1E573QA1d+0KIT8Ps7x8pM4VeyydGCpJaNCe4O6p28GGfCvj2oKXtuHSqMx9hjUOmSsZAJ8CQD+B8qhzGjNA4QrYfFVXuohztS8O0/LMfY1Wa4dwe3e0lneWZWiKBkWNCCZC2jSxcbd05yPxqz4RynbS8PlvGkuP0JAdAqDLYXOgknI73U4O3Sq2xQrwu5ZhhZJ7dUP6xQTM+PPAIz8RWj5Z/+3+If7wfwiqrADqNitsVUqNBLXn/AGNG2hiRpzKqODcsW16xjtZ5I7jSSsc6LpfG5Cuh2IG/u/41C4ByjJc3v0Vj2TqW7QkZ0hPewM945wBv4+VS/ZrYPJxGFkzpiJeRvBVAPU+Genz+NSOJ8Wkl4tcXNgwzHqcEfaSNVRyB9oEAnHlQBpaHEb+as+rWZVqUWPtkkE/ldMATz1vKr5eEWrCdUe4imhVmCTKg16eq7EFGxk6d+nWpnJHJkfEBIDM8UiEfYUqQ2dODqBz3W2x0FaaPiMHGrS4M8KxXVvEX7VemACRv107bq2djkHyyHAOINb2cs0ezrd2mn4qtw+D6HofQ1OVocDqLrIVq76L2AltQFovBiY33B14hVcPA5GuxakYl7Xsz5Ag4Yn0ABOfIVcc78px2DRosrytIusEooTTuNiGJJyB4YxWn55eBU+sISO0vLcRovipYYmk+Ii/R+haoHtU70fD5P1rb/CM/+VHUw1ruNvJKONq1q1E6NMgj+QEn1A281QclcsrezssrmOJVGXGPeZlSNRnbLM2PlULmbghtLuWAkkI3dJ+0pGUP4EfPNXlnNBbWESz9uJLiTt/0LIrBIyUh1awdi3aMMeQq39pUaXdra8RhBww7OTPUbnTqxtswdc+q1GQZOYutBi6gxYzf63EtHCR8yCPJVnL/ACAl7aGWGcifvAROqgMyBGbSQxOnvqM48dxVJwXgiyXYtrkyxSM4jGEBKuTjDhmGB06ZqXDfPDw+2kiYpIl5OVYdQezg/Hyx4it3wSSDi8kFyNMV/byRtKvhIisMkeJHkeoPdOxBqzWNdAGvvWVbE16Ae9xlhLgDu0g28QVyjiEcayMIi7IDgFwAx88hSQN/Wo9et177f2j/ABNeVcxXus9EJSlKKyUpSiJSlKIlKUoitoeablYhF2muJfdSRI5FXy0iVW0/KonEeLSzkGaRn0jCg+6o8lUd1R6AColKkuJtKybQptdma0A+Csn5inNuLcv+hGMJoTG3jnTnPrnNeCcWlDRtryYl0x6gGCrljgBgRjLN186iUpmPFBRpiwaPLiri/wCb7qfR20vaaGDLqSM4I/4enp0Ne8nPl6yhWnJUYwpSMgY6YBXAxVBSpzu4qnZKEAZG25BTOJ8YmuG1TyvIw2BY5wPIDoB8Kl8L5turdDHDMwjP2CFZPM4VwQN/KqilRmIMyruoU3NyFojhFvJTuKcbmuWDTyM5UYUHAVR5KqgKvyFTLXnK7jiESTaYgMaNEekjpuCve+JzmqWlMxmZUHD0i0NLRA0ECArO75luZE7Npn7M9UXCofiqAA/MVFsOIyQOJIXZHAIDKd8HY1GpSTqrClTDS0NEHaLK2uuabmSNomkxGxyyokaBz+32agv8815xcxTrAbdXxCc5TSmDnqSSuc79c5FVtKZjxVRh6QEBoiZ0GvFSl4nIBGNRIiJMYIBVdR1NgEEbnfep99zhdTKFll1qpBAKR4BBBGO7t0G3jVNSmY8VJoUnEEtEjkrPinMlxcKFnk1hcY7iAgDoAVUEDfp0qSedbvsjF236IgjQEjC4PXYLiqOlTndxVezUYAyCBpYKzfmW4MAgMn6EDATQmB6g6c59c59ai8P4jJBIskLlJF6MOvkfiPQ1GpUZirilTALQ0Qdbar9Zskk9TX5SlQtEpSlESlKURKUpREpSlESlKURKUpREpSlESlKURKUpREpSlESlKURKUpREpSlESlKURKUpREpSlESlKURf/9k=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18438" name="AutoShape 6" descr="data:image/jpeg;base64,/9j/4AAQSkZJRgABAQAAAQABAAD/2wCEAAkGBhQSEBQUERMTFRIWFBcaFxcYFxgeFxgYGhoYFxUYFxsYHiceFx4jGxgWHy8gIycpLSwsGR4xNTAqNSYrLCkBCQoKDgwOGg8PGi4lHiQqKi8vMTQtMjQpLCwtLCwsLi80LS00LDQwMiwsLSwsKTQsLSksLC0pLCw0KSwpLCwsLP/AABEIAOEA4QMBIgACEQEDEQH/xAAcAAEAAwEBAQEBAAAAAAAAAAAABAUGBwMCAQj/xABKEAACAQMCAwUEBgYGCQMFAAABAgMABBESIQUGMRMiQVFhBzJxgRQVQlORoSNSYpSx0iRDcpLB0TM0VHOCk6KywnSD8DU2Y7PD/8QAGwEBAAMBAQEBAAAAAAAAAAAAAAECAwQFBgf/xAA4EQABAwIEAgYIBgMBAQAAAAABAAIRAyEEEjFBUWEFExQicZEygaGxwdHh8BVCUlNikiQz8SMG/9oADAMBAAIRAxEAPwDD0pQCvCX6+lKvW5IvAgdodKHYM0kSqT4AFnAPQ1CvuATwyLHLEyO+NGcYbOB3W909RuDVixw1CwbiaLzDXg+sKvpV7JyPeKFLw6NXu6pIl1f2dTjPyqu4nwea3fRPE8bHcBhjI8weh+VC1w1ClmIpVDDHgnkQodKuLPlC7lQSRW8joRkMuCP418X/ACrdQxmSWCREGMsQMDJwPHzpldEwo7TRLsucTwkSqqlWNjy9PMnaJH+jzp1syqpb9UFyAx9BXhxDhksD6Jo2jfGdLDBweh/KogxKuKtMuyhwnhN1FpV0vJt2cAQNqIB0ZXtMHoTHnWB8RVKRQgjVGVWVPQcD4FKUq6i5MvGAPYMNXuhiqs39lXIZvkKAE6I+qyn6bgPEqlpXveWEkL6JY3jfrpdSpx54NWEPKdywX9Fp17oHeNGYeBVZGDNn0FA0nZQ6tTaAXOAB5qopUy54RNHKIpI3SUkAKwwTk4HXbB8+lSr/AJVuoIzJNA6IMd5sY36Y33plPBOup27wvpfXwVTSrOx5ZuZo+0ihZ498sMYGOud9vnX7PyxcpD2zQOIcA68ZXB6HIplOsKO0Upy5hOmo14KrpU3hnBZrgkQRtIRjIXGd8+BO/Q15TcPkSXsmQ9pkDSNzk9AMZyd6QdVfrGZi2RI23UelXZ5JvP8AZ31YzoyvaY/3edf5V4WXK91KXWOCRmQ4dcYZT5EHcVOR3BZjE0SCc4tzCq6Vcxcn3bOyLbuXT3lGCR8RnaoHEOGSQPomQo+M6TjPiN8dOhqC0jUKza9N5ytcCfFRaUpULVKUpREpSlEXSb6yMvLtkoaNT25OZHRF9648XIGd+nxqBzZxeEcMtbJZUnnjYMzpuiDD90N9r3gNvBfhUe95stZOHxWXZ3AWJtSvmPJbvncYxjvn8qyEOnUNedORqxjOPHGds10PeNBwAXh4XCOcS6pIyvc4DjMxf4WXTuYuDNc8N4VGjxKxjUDtHC6iUQALnqfQelV3tJuxFb2lgwZpoEUtKRhSNOkCMndl9f2AOucQOYObba4tIIFjuENuuI21IckKF7+B6A7V933OsF7apFfxSmePZZ4tJY+epWIznAyM7kZ2qznNMgHYLmoYeuw03PaS1rnGNxJMHmL3HvVlyHEG4RxFWdUU9WbJVe51IUE/gDWZueGpDZyPFdJKXlSN1jDAacNKC3aIrZ1RrgjyO+9WfBObLW3s57Yx3DCcd9tUYI7uO6MH881VG9sUjl7KK4aV4yqGVoiqEkZYBVBzgEA+GaqSMoHJdNOnVFao7KYLgRYQYA9YWn4Be2N/Yw2V05gnhLCJ9gpLEnqe7k7AqcZI2O+1JzJY3FheW/0grKIRGYm6B443LKp8Rg5BBzgY6jFQ/rC0lihWdJ0kiTQzxaCJF1MRlWxggEDVk/DYVL47zp9IuraQRkQ23ZhEY6mYKyklydiW0geXxoXAtvrb7PglOhUZWOVpyHMSDsT+k/yWwm4Zb8Tl+mcOn7K+XS5jf9ZcAZB6dACw1KfEbmuWXkTLI6yDS6swYeTAkMNvXNafhPMNlbXP0qKK5DrqKQlk7MFgVwZB3ioBO2ny3NZriF800skr41yOztjpliScem9VqODhO62wFGpSeW3yQImMw/jO4H/FsfZDwyOW+ZpAGMUZdAf1tSqG+WT8yD4VkeLcRknnkllJMjMSc+H7I8gOgHhivbgHHZLOdZoSNS7EH3WU9VYeR/yPhVrxXiVhcSGYx3MLudTpGY2Qsd2KlsFcnfofhUSCwNV8j6eKdVLSWkACNo1Ec9Vbez9/p3E4jdYcwwd3P2uzwELZ94jVnP7IrL8z3LyXtw0hJftpAc+GGKgfAAAfKpk3NAjuoZrJOxWBFVFbDFveLmQjGrUWbPpjGMDHvxri9ldymd47iCVt5Fj7N0Y+LKWKlCfHY/xzJILYm8+azpsfTr9aWHKWwBu28xHPktDxhhc8vQzTbzRSaFc+8RrKYz1Pdxn1TNeHtJ/1DhP/AKf/APnBWb49zQZoYreJOytYfcTVqZm3y8jYALHLHYADUask5uguLOK2v4pT2AxFLCy6wuMaSr7HYAeuB061cvaZHIexczMLVpFlTLYPeYGoDhA8tTHFV/BD/QOIf2Lf/wDetaPlzm36DZ2gdQ9vLJdLMmASQDEARnqQGbY7EEjyIzHEOLwrA0FpHIqOytJJKymR9OdC4QBUUEk+JJxvtX1xDitu9nDCiziSIuQxKaWMhQvkAZAGgY/P0o12XQ6D4yuirh+vs9hyufPMDJlnzuFtIOTVh4ha3Vme0spXyCN+zJVu6fHTnYE9D3Tv1gezS3EdpfXagG4hiYR7Z0dxmJA9SB8lI8TVPyVz5JYlkYGS3fOUzurY95M9PUeNQOVOa5LGUsgDo40yRt7rr/gRk4O/U7HNXD2Agjn6lzPweKcypTcZs0A/qAJMHnseKqTdPr7TU3aatWvJ1as51Z65zvmt97MeJNccXklkxreKQtgYGcpnb5ZrOzzcOaTWEu1UnJhBj0j9lZCdWPiufWrLgHOsFvey3XYv3hojjQqFSPCqoO25AQfmapThrgSd104wOr0XNZTMlpG3K33ayl+zf/60/wD7/wDE1j+Pf61cf7+X/vatFy/zTa2t49ysdwxOrSpaPbXu2SBvjw6VH+teH9uZ2gunJdn7Nni7MsSWw2EyVz4ZqTBaBO5UU+sp4h1TIYyNG2onmsvSvueYuzM3ViScDAyTk7DpXxWC9gc0pSlFKUpSiJSlKIlaq95eisbeGS6VpZ5xqSENpRE23kI7zE5HdBHjvtWVrpXtCT6fa217bDWqIUlVd2jJwe8BuMHUCf7J6GtWNBBO687GVXNq0mEw1xMn1WE7SVVcC5ct+JRSrbq1vdxrqCay0Ui9NtXeQ5wOpxkdfD85H5Zt7qO57dJddumvuyBdXvd0gqdJGnrv16bVI9mH9Gea9nylukLLqO2t2KkImfeOFOw9KsfZfK7/AFlKE3ePIGnILHtW04Iw3XpWrGglsjivMxdapTbWDHHK3JBnQk3E728pWNmktHhlMcE8ciquhjL2iFi6gqwES6e5rIOfs1TxMAwLDK5GRnGR4jPh8at7zmaR4JIHjhXU6NlIo4yCmrYiNRq97x6fOqZRk4HWudx4L26DXBpDuP6ibQNzdbfmrgFpa21pKkUzG5QPhphhRiNyuyb5D4ztjrivXmHhFnbWlnOtsz/SF1MrTPle6rYBXH63Ujw6VK9pFo/0DhfcbuwYbunZjHCAD5HY7ehqw5jmEPDuFtNarMiovaK6vlRoTIyCApIz7wI2+NdRaJdbYbL56nWeWUTmJJc8EZjeJga8gstzfypDDa213bFxHOBmNyCykrqGCAMjYjf089pkHALL6q+mtDMWD6CgnABOoLkN2Zx1zjFTfaTwp544bu1dpbPQAqKO7DsBsqjug4AOdwRg+AErhSTR8vHRFqft8hWiD5GsAnQ6kHx3xUZBnNtlftD3Yak7OZzgG5BiT3T4cVibl7QxK6QTIwlAKtLqWRNJL6XEahSDo8/eFXXOXL1ra21tJFHLruY9Y1SghNo2xgINXv48OlQuLpdT2qtLbiJYHYAiLs9ZmK4VUVQpYaCSR4EZ8M6L2jcMlez4YEikYrAQwCMSp0Q7NgbHY9fI1SO662w2XSasVqQzES50jMSLCRfyPrhc1roVpyLBJwx2XJv0hWZhqOAjlnRdPTJjU/MiqLhfJEzzWySIy9sxLJg60hUjVI4x3QcOFzudPqM6nlnnNG4rkWhQzt2bNqlLBdhFmM91cYQdBgZpSaB6e9lfH4h7m/45nL3jBGx0PIw7TgFh+VrOKa7iimVmSR1TutpKliAG905x5fnV5zfyOsMS3VkxltGG56tGenewBtnboMHY1IHLT2vHYo1Ruz+ko8ZCnHZlg2x8lzpJ9Khcr82ycPnkjmRmtnYiWJhuM7FgreONiDsw2PgQDQBleN9UqVqtR4rYZ090HLNnAzPgeCiXUFqtnDMsEmuSV0IM3dHZ9mSR3M94Pj09auuYuEWVra2c62zP9JTUVaZ+73UbAKgZ97rjwr99oXCoYbe0+iNrgllnkjxvgMIRpB6nBB67jodxUnn2yk+rOFgRvlYsMNJyCUjwDtsdj+FWLYzWFgFg2t1hokOcA5z5kkGBMDXaAq215Vt760lmsu0jnhGXgdg6suCQY2AB3Abr4jG2QaxddH5KB4Za3N1dAxtIgSGJtnkIyc6TvjJXfyyfLPOKyqAAA7r0MFUc6pVbMsBGU67XE7wUpSlZL0kpSlESlKURKUpREpSlESve0v5Im1RSPG3mjFT+KkV4UooIDhBUi84jLMQZpJJCOhd2Yj4aia/bficqLpSWVFznCuwGfE4BqNSpkqvVtjLAhfcspZizEsxOSSSST5knrX5HIVIKkggggg4II3BBHSvmlQrQIhTW41Oes8x3B/0j9Qcg9fAgGvyTjM7Ahp5ipGCDI5BHiCCd6h0qZKp1VP8ASPJSrPis0Oeymljz10Oy5+OkivT69uP9on/5r/51BpSShpMJktHkpj8YnOMzzHBBGZHOCOhG+x9a+vr24/2if/mv/nUGlMxTqaf6R5KYOMT5J7abUQAT2j5IGcAnO+Mn8TXwvE5Q5cSyByMFtbaiNtic5I2H4Co1e9jYvNIscSM8jHAVRuf/AJ5+FJJUFlNoJIEfBe311PnPbzZ3/rH8cZ8fQfgKj3Fy8japGZ282JJ26bmut8r+x6NAHvT2j/dqSEX0Yjdz8MD418+1HkuJbNZraGOMwt3wigZRsAk4HeIbTufAtXQaD8uYrxmdMYQ4htKmNTExb7lcmW6cBQHYBTldz3Ttkr5HYbjyFSfr24/2if8A5r/51BpXPJXtmmx2oC+5ZmY5YlifEkk/ia+KUqFcCNEpSlESlKURKUpREpSlESlKURKUpREpSlESlKURKUpREpSlESlKURSuG8NkuJUihUtI5wAPzJ8gBuT4Cu98l8lR2EW2GnYfpJMdf2V8lH59T6V/s05NFpAJZF/pMqgtnqiHcJ6HoT67eFaHj/MMNnCZZ2wPsgbs5/VUeJ/IeOK9KhSDBndr7l8J0t0k/F1Oz0PRmLfmPy4easmbAydhWN5i9o3D0V4XczBlKusQ1DBGCNRIXx8DXMObef7i+JUkxweESnY/2z9s/l5CsxWdTFbNXbgv/nbB+IdfgNvX8vNfUmMnTkrk4J648MjwNfNKVwr65KUpREpSlESlKURKUpREpSlESlKURKUpRFa8s8vPe3KwRkAkEljnCqBkk4+Q+JFdFg9h6Y7905P7MYA/NjUH2bX1rYW73N1KqyTHCLuz9mp66VyQGfPXbuCr2f202gOFiuG9dKAfm+a7KTKQbL9V8rj8Vj6lcswoOUWmNTvc+SgT+w9Mdy6cH9qMH+DCs/xX2P3kQJiMcw8lOlvwfA/Amtjb+2ezY4aO4T1KqR/0tn8q0fCedLO5IENxGWPRSdLfJXwT8q16ug/RcHbulcNeoCRzbbzHzX88XljJE5SVGRx1VgQfwNeFf0xxvl+C7j7O4jDjwP2lPmrdVP8A8NcS515AlsG1DMluT3ZMbrnosgHQ+vQ+nSuarhyy4uF7nR/TVLFHI/uu9h8PkspSlK517qVsfZfy19KvA7jMMGHbyLZ/Rr+IJ+CkeNY6v6A5B4GLLh69phXYGWUnbGRnBz00qAD6g1vh2Z330C8XprFnD4chvpOsPj981acycxRWVu00p6bKo6u3go/z8ACa/n/mPmOW9mMsx9FUe6i+CqP8fGrDnvmxr65LAkQplYl9PFiPNsZ+GB4Vm6tXrZzA0VOh+jBhWCo8d8+zl80pSlcy91KUpREpSlESlKURKUpREpSlESlKURKUpREr7iiLMFUFmYgAAZJJ2AAHUk18Vv8A2Qcu9tdG4cdyAd31kbp/dGT8StXYzO4NC5cXiW4ai6q7Ye3ZfPCPY7dygNM0cAPge8/zC7D+9V0PYcuN7s5/3I/nre8U5ptbfaa4iRh9nVlv7q5b8qopva1YL0kkb4Rt/wCQFd/VUW2PvXx34j0pX71MGOTbeZB96yN77EpgP0NxE/oysn8NVZLjPJV5agmaB9A+2veT4krnT88V12D2scPbrK6/2o3/APEGrvh3NFrcYENxE5P2QwDf3ThvyqpoUneiVszpXpHD3r0yRzbHtFlxTlr2i3VoQNZlhH9XISRj9huqfw9K7BwDme24lCwXByuJIXA1AHY5HRlPmNvgdqruaPZlbXYLRgQTfrIO6x/bTofiMH41yXiPCLvhdwpOqNwcpIh7reek9CPNSPHcVWalD0rhbGng+lRNLuVff8/EXVt7QeQGsn7WEFrVjt4mMn7LHxHk3yO/XF13Pk/naHiURguFUTFSHjPuyLjcpn816j865pz5yW1hN3ctbuT2beXmjftD8xv5gZVaYjOzRej0bjqmfsuKtUGn8h9+a8/Z9wH6XfxIwzGn6STy0rjY/FtK/M1u/a/zV2cYtIz35BqlI8E8F/4iN/QftV8ezK3Sy4dNezba8keehMqoHqzlh692uX8X4o9zPJNIcvIxJ9PID0AwB6Cpnq6Ubn3LNtPt3SBefQpWHN30+AUOlW3LvLE97LogXOPec7Ig82P+A3PlXaOVfZ1bWQDECWf7xx0P/wCNeifHc+tZ0qLqngu3H9K0cHY3dwHx4LkvBfZ7e3IBSEoh+3J3F+IB7xHqAa1tl7EGxma6APkkZP8A1MR/CukX3MFtDtNPDGfJnUH8M5qpk9pXDx1uV+SyH+C11ihSb6R9q+bf0t0jXvRaQOTZ9t1m39iMONrmUH1VSPw2/jVFxj2M3MYLQSJOB9nGhz8ASVP94V0OD2i8Pc4F0g/tB1/7lFXVlxOKYZhljkHmjq3/AGmrdTSdp71zjpTpGgZqT62/QL+ZJ4GRmR1KupIZSMEEbEEeFeddG9sfLvZzpdIO5L3X9JFGx/4lH/Qa5zXn1GZHFq+2weJGKotqjf2HdKUpVF1pSlKIlKUoiUpSiJSlKIlXKc2TpbLbQsYohktoOGkY9S7demBgYGAM561TUqQSNFm+kypGcTF0zSlKhaJSlKItRy57Rbu0IAcyxD+rkJIx+y3vJ8tvQ11XhHMtlxeExOo1Ed6F/eH7SEdcfrLuPSuBV9wTsjBkYqynIYEggjoQRuK3p13NsbhePjeiKOI77O6/iPj9ytjzhyLNw6QTwM7QBgVkHvxnPdD46ejdD6dDs+WuZIeMWr2t2AJ9O+MDVjpLH5MDuR/gSBD5L9p6TgW3ENOphpEhA0ODtpkHQE+fQ+OPGn535FksJBd2RYRKwbb3oW8Pinhk/A+Z3EN77Lt3C8l+esRhsX3ao9B+x9f356+vtU4ssUcHDoT3IkQyfIYjU/Lvn+0tUXJPIMl++psx2ynvSY3bzWPPU+vQevQ2fKHJcvE52urskQs5Zj0MrZ3VP1VHTI8sDfcXfOPtKS2X6Lw4KCo0mRQNEYG2mMdGPr0HqelIDj1j9NgtxVqUWDBYS9T8ztgTqfH71Wh4rzHZcIhEKKNYGVhT3yT9qQnpn9Y7nwBrlvMXtFu7skGQxRH+rjJAx+03vN89vQVmppmdizsWYnJJJJJPUkncmvis6ldzrCwXfg+iKOH77+8/cn4fcpSlKwXsJX3FMysGUlWHQgkEfAjevilEInVaCXni4ktnt7hu3jYDBf30Ybqyv1O/62cjI2zWfpSpLidVlTospTkETeyUpSoWqUpSiJSlKIlKUoiUpSiJStpyFwjh7pI/EJYxuFjjMhU7bs50kHfIA+B9K1n1JwD7yH94k/nrZtEuEyF5NfpVlGoaeR5jcNt71x+ldg+pOAfeQ/vEn89PqTgH3kP7xJ/PVuzniPNY/jVP9qp/X6rj9K7B9ScA+8h/eJP56fUnAPvIf3iT+enZzxHmn41T/aqf1+q4/SuwfUnAPvIf3iT+en1JwD7yH94k/np2c8R5p+NU/wBqp/X6rj9dC5D9pHZAW16dduRpV23KA7aWz7yeHp8NhffUnAPvIf3iT+en1JwD7yH94k/nq7KTmGQ4ea5cV0hh8VTyVKNT+txzF1Sc+e0UOptLEhLdRpZ121gbaI8e6nhkdfh151XYPqTgH3kP7xJ/PT6k4B95D+8Sfz0fSc8yXDzTC9IYfC08lOlU5nLcnibrj9K7B9ScA+8h/eJP56fUnAPvIf3iT+eqdnPEea6vxqn+1U/r9Vx+ldg+pOAfeQ/vEn89PqTgH3kP7xJ/PTs54jzT8ap/tVP6/VcfpXYPqTgH3kP7xJ/PT6k4B95D+8Sfz07OeI80/Gqf7VT+v1XH6V2D6k4B95D+8Sfz1ned+C8MW3D2E0Xaqw1IJWYup2OAxO4ODt4Z9Kh1AgTI81rR6Wp1XhnVvE7ltvesDSlKwXrpSlKIlKUoiUpSiJSlKIlKUoiUrTcR5aiso4zemRp5V1iCMqpROgMjsG3O40hfA717x8oRXVpJcWLyaof9LBJpLgYJ1I6ABhgHAKjOD47G/VnTdcXbaQAd+UmJ2nT376c1kqVrOR+VIb4TCR5UeJdfdClSvlvuDkfnVdNb2TRSGJ7lZVQMgkEelzqUFe6Sc4JP/CaZDEq3a2dYaYBkRNtJ0VJStlY8qWrcNN68lwArBHRRGTqyqkqTjbvA71S3sFmEjeF5z+kKyI/ZhwoCkMunI3yRv4ihYQJKhmMY9xa0GxINtwqela/m7lS3tLeCRHndrhNaBggCjCE6sb5w46VHteU0jtFu72R44pDiKOMAyy+ve7qL45OdviMjTcDChuOpOpioJgmBa5PILMUrQx8Ms5opmhknjlijLiOXQwkAxnS66cEZzgqfTxxY8A5UtZ7Ga5d7hTAP0igRnJwD3M/40FMnRH42nTbLgRcDTc6fYWNpV3c21kYZGhkuBKgUqsojAcFgrAaSTkA5+APlVJVSIXTTqB4JAI8QlK0HCeWA1q93cuY7ZW0rpAMkr/qoDsPVj5HY4OJXAOCWd6/YxtPBOQTH2jJJG5AyVOlEKnAPn0PwNgwmOawfjKbcxuQ3UgWH/N4mFlaVe8N5eH08Wl1rRjII8pgkMSAp73VTnPwINWfGeAWFtdtbSSXeVZAzhYtI1BWzuc4Aby8KBhiVDsZTa8MEkkTYTbisfSvS5QK7BTqUMQD5gHAPzFedUXWDIlKUpRSlKUoiUpSiJSlKIlKUoiV72MwSVGYZCupI8wCCRXhUkcNlwD2UmCAR3G3BGQRt0I3oFR5bEOOq3Htettc0F3GdcEsKqrjdcgs2M+GQwPybyr99ltz9GivbqXaBY1Xfo77kIvmegx+0Ky/Dr69hUpF24jOSU0FkPiSUYFfDOceFeN5dXVwq9p2zoPcAU6B56FUaR8hXRn7+cC68cYQnDdlc4ZbXm8TOnHbXmth7Hjh7vYH+j9PA7nasxNzHG1vLELWCJnMZDRa891skN2jtt8MdPGvLhXGLyEMls8yAHLKgPXp3sDPh41DuYZpJCXSQyN3j3Dk+BOMVQv7gA5+1bNww7Q+q8iDlIufy8Qt7wW5EfLkzNHHIBce4+rScvGN9DKdvjWM4xxtJ4oUWCOExmTIj1aDrKEHvMzZ7uDk+VSYuNcQWMRK9wIwukJpOnHljFUqM0bgjKupBGRuCNxsaPfIA5QmFwwa97yQSXFwgncRcLee07/VOF/8Apz/2QV788p9L4XY3Fv3o4UKSAf1ZKxg6h4AFMZ9VPQ1kJ+P3t0piaWaZTuVwW6Eb4AyN8V92Ed/a5eFLqIY7xCSBSP2sjSfnVzUDibWPwXOzCOpMpgubnYXEXsQ6ZHLXmq7h/C3m7QoNo42d2Puqqgnc+Z6AeJIrechyhOD8RYorgfZbOlsINjpIOPgRWTbjl7cI0YeV0ONSRr3TvkaljUDqPyqWnFOKQRgA3ccajbuOqgAY/VxVWENM3W2Mp1K7OrcWgyDE8L8N/Cy85eJfSbWSKK1iiMbiZ2i1BdCqyHV2jsc5cYwfE7VnauZ+abydTE080ivsUznV44wOvSq/6tl+6k/uN/lVHX0XZQHVAh8CTOpPtMLfvGLrl1Fg70ltJqkQe8BmTJx5aX1Z9G8qy/IVo8nEbbRnuyK7HyRTqYnyGNvmKq7S8ntpNUbSQyY6glTj18x8as7ziN+8RL9uIpOpWPQkmf1iigP881fOCQTt8FxjDvpNqU2uGV5JBJuM2tt+Vwry+4olxzDHJEQU+kwqGHRtGhSR5jIOD5YqXzfzJHb8YkLWkEmh4iXPadr/AKNDkd/RkeHd8B8awvCb2aKUG2Z1lOw0DLHPgMb+HhUnjtzdyMDedsWUbGRSCAfiB5flU9Z3TxmVHYGiqwE90My6kHxsqqlKVgvYSlKURKUpREpSlESlKURKUpRErZcr8zzy8RtF7WRYg0MYjWR+z0oqpjTnBzjJ9SaxtXfKF1DDdRzTyFFidWwELFsZ2GOnh186vTMOC48ZTa+k4kSYMWnVaDnPme4t+LT6ZZDGrAdkXfsypjUMpXOMHJ8Ou9WPs1nkbh3EVWUrpj/Rln0rGSkneBJwm4BJ26ZrKc8X8NxdvPBIWEhBKlCpXCqvU7HOKtuUeO2tvY3UMsziS5Qr3YiRH3XUEnPe97O1btd/6GTa68mth/8ABYGsObuT3TNiJt5+Kk8hcHli4jE/0m3YFm1ql1GzP3W6qrZfff8AOoPHOIy/XjESSZF0qjvNsutRpG+w9Kgcm38FtfLNNKdETMV0oSXyGUbfZ6g71I4jeWsnEzcCdhE0olOYm1AhgSmM7+O9VBGQAceK0dTcMU5zgSOricp1nTfb5LW8+W94/ENNvdiJCsYC/S1jwTsT2esH8BvXOeY53e6lMrBnDlGbGNRj/R6iCTudOT6k1pub+I2V9dGcXUkeVUafo7H3fHIcVmOPNCZf6Ozumhcu4IZ3x+kcgk4y2ds0rGSY48VfothY1gc2Dlj0SI01J1XvyhOy39tpZlzPEDgkZBdcg46g+VdD4pY3Q4/2sfaJbhoi8hJEXZhE7QEk4OdxjzrnHLU8cd1FJM5RI5EfZSxOhlbSAOmcHerLn3iUF1dNcQSFtegFGjKldKBc56H3R+NGOAZ6+KnFUHVcUABYsIJyki5HgtDZcRjPMQNo+IXkw2g4Rz2Z1nA2YasnPnkjrVlacOu041NOC6WiyO0rlv0ZjCkkEZ38PDbr4VheSb6GC7jnnkKrGchQhYtlWHhsMZHWrxed0tuJSXVu7SQzsTLGVKkDbHU4LA5IPxBxmrseIl3GVx4nC1BUNOkJ/wDLLJBvfjpMabTZZ3mjiMb380tplIy+UK5XwAZhjdctqPzronPbXTRWRgueyJgy+blYixIQ57zrr8d9+tYnmG3sJJu0tbgxo5y0TQvmMkEnTjulc+Gds+Iq45u4zY3q26i5kj7CMpvATq2UZ2cY9386qDAdJ15rWq3O6gWtMNBmWkxaBPH7KqeJ3jw8RgF63b/R+x1t7xdDiYgkk9pjtCAehCitrxPhE0kx4jwu5+kA7vCWO4x3o8Z3GPsHBHhvisFJNZpNakM86Kw+kM6Eal1ABVUsdljGBv8A4YteVuK2thcNcJdSOmlgIBEwkfPurIf9GMHByCdx0HSpY4TB0njcfNRiaTixr6YOYNiMvdde4j8s6jSxXn7N+JW8Us8dyxiM0XZpLnBjJyGGr7BOQcnbK71I5t5eu7K1aMyfSLJ3RlkyT2bDONskLqDEZGQduhqitLy3mNybrMbyuHjdE1aG1MWBGQdBDYON9gfCraXmOKDhcllHM1w8rg50sscS5UlV7TDEkrnoBuT8atIyQef3C1q06gxIewG5bIItYDvB20e1YylKVzr3UpSlESlKURKUpREpSlESvSCBnZUQFmYgKB1JJwAPnXnV3yVepDxC3klICLIMk9BkFQx8gCQflUtEkBZVnllNzmiSASpPFOAW9k4iunlknwC6Q6QseRkKXcHW2MHAUDfrX3xbk8C0W8tJDLbk4cMoWSI5xhwCQdyNx5jwOa9vahw54+JSswOmXS6HwI0gHHwII/Dzq25cuRBwG8aXZZ3ZIgftMVVCV88EE/8AAa3yjM5pGkryDXqChSrtdJcWyNjOoHCPheVW8n8ipfwSMszJMhxpKLoZiGKgNqz0G+23rVBwfgjT3SwHuHUQ5P8AVquTIxz+qAx+VXfAOMNaWcU69RxDJH6yrDh1+ayEfOr32gJDbGS4gYFr9EK4+zHs8zf+4RF+L0yNLQeGqHE12V3U5kOkMtoRr7L34Qs3zhyvFY3CQmSV8gM50KMKSR3O9udj1wOlTuL8qWlvaW9yXuXSfoB2asu2dwQQfx+dS/bMv9Oib9a2X8nk/wAxU3mS+MXBuGkJE2w/0kauPdJ6OCBVi1oc8RosG4is+lh3ZjLiZ2mx5LNcycoLaC3l7VpLa4UMrBQJFGFbBUnBOGHj59PH05v5RhsooWWaWRpl1IDGqgL3SdR1E573QA1d+0KIT8Ps7x8pM4VeyydGCpJaNCe4O6p28GGfCvj2oKXtuHSqMx9hjUOmSsZAJ8CQD+B8qhzGjNA4QrYfFVXuohztS8O0/LMfY1Wa4dwe3e0lneWZWiKBkWNCCZC2jSxcbd05yPxqz4RynbS8PlvGkuP0JAdAqDLYXOgknI73U4O3Sq2xQrwu5ZhhZJ7dUP6xQTM+PPAIz8RWj5Z/+3+If7wfwiqrADqNitsVUqNBLXn/AGNG2hiRpzKqODcsW16xjtZ5I7jSSsc6LpfG5Cuh2IG/u/41C4ByjJc3v0Vj2TqW7QkZ0hPewM945wBv4+VS/ZrYPJxGFkzpiJeRvBVAPU+Genz+NSOJ8Wkl4tcXNgwzHqcEfaSNVRyB9oEAnHlQBpaHEb+as+rWZVqUWPtkkE/ldMATz1vKr5eEWrCdUe4imhVmCTKg16eq7EFGxk6d+nWpnJHJkfEBIDM8UiEfYUqQ2dODqBz3W2x0FaaPiMHGrS4M8KxXVvEX7VemACRv107bq2djkHyyHAOINb2cs0ezrd2mn4qtw+D6HofQ1OVocDqLrIVq76L2AltQFovBiY33B14hVcPA5GuxakYl7Xsz5Ag4Yn0ABOfIVcc78px2DRosrytIusEooTTuNiGJJyB4YxWn55eBU+sISO0vLcRovipYYmk+Ii/R+haoHtU70fD5P1rb/CM/+VHUw1ruNvJKONq1q1E6NMgj+QEn1A281QclcsrezssrmOJVGXGPeZlSNRnbLM2PlULmbghtLuWAkkI3dJ+0pGUP4EfPNXlnNBbWESz9uJLiTt/0LIrBIyUh1awdi3aMMeQq39pUaXdra8RhBww7OTPUbnTqxtswdc+q1GQZOYutBi6gxYzf63EtHCR8yCPJVnL/ACAl7aGWGcifvAROqgMyBGbSQxOnvqM48dxVJwXgiyXYtrkyxSM4jGEBKuTjDhmGB06ZqXDfPDw+2kiYpIl5OVYdQezg/Hyx4it3wSSDi8kFyNMV/byRtKvhIisMkeJHkeoPdOxBqzWNdAGvvWVbE16Ae9xlhLgDu0g28QVyjiEcayMIi7IDgFwAx88hSQN/Wo9et177f2j/ABNeVcxXus9EJSlKKyUpSiJSlKIlKUoitoeablYhF2muJfdSRI5FXy0iVW0/KonEeLSzkGaRn0jCg+6o8lUd1R6AColKkuJtKybQptdma0A+Csn5inNuLcv+hGMJoTG3jnTnPrnNeCcWlDRtryYl0x6gGCrljgBgRjLN186iUpmPFBRpiwaPLiri/wCb7qfR20vaaGDLqSM4I/4enp0Ne8nPl6yhWnJUYwpSMgY6YBXAxVBSpzu4qnZKEAZG25BTOJ8YmuG1TyvIw2BY5wPIDoB8Kl8L5turdDHDMwjP2CFZPM4VwQN/KqilRmIMyruoU3NyFojhFvJTuKcbmuWDTyM5UYUHAVR5KqgKvyFTLXnK7jiESTaYgMaNEekjpuCve+JzmqWlMxmZUHD0i0NLRA0ECArO75luZE7Npn7M9UXCofiqAA/MVFsOIyQOJIXZHAIDKd8HY1GpSTqrClTDS0NEHaLK2uuabmSNomkxGxyyokaBz+32agv8815xcxTrAbdXxCc5TSmDnqSSuc79c5FVtKZjxVRh6QEBoiZ0GvFSl4nIBGNRIiJMYIBVdR1NgEEbnfep99zhdTKFll1qpBAKR4BBBGO7t0G3jVNSmY8VJoUnEEtEjkrPinMlxcKFnk1hcY7iAgDoAVUEDfp0qSedbvsjF236IgjQEjC4PXYLiqOlTndxVezUYAyCBpYKzfmW4MAgMn6EDATQmB6g6c59c59ai8P4jJBIskLlJF6MOvkfiPQ1GpUZirilTALQ0Qdbar9Zskk9TX5SlQtEpSlESlKURKUpREpSlESlKURKUpREpSlESlKURKUpREpSlESlKURKUpREpSlESlKURKUpREpSlESlKURf/9k=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8440" name="Picture 8" descr="http://www.irishtimes.com/about/contact/PCI_PO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1432" y="5589240"/>
            <a:ext cx="1268760" cy="1268760"/>
          </a:xfrm>
          <a:prstGeom prst="rect">
            <a:avLst/>
          </a:prstGeom>
          <a:noFill/>
        </p:spPr>
      </p:pic>
      <p:pic>
        <p:nvPicPr>
          <p:cNvPr id="18442" name="Picture 10" descr="https://encrypted-tbn2.google.com/images?q=tbn:ANd9GcQ3eVE5L6WFNxBdMyxdB8k9RZQ6yV1eLbjWz6K27pNLXB0jNe2hW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791199"/>
            <a:ext cx="2324100" cy="1066801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1691680" y="6093296"/>
            <a:ext cx="119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Examples:</a:t>
            </a:r>
            <a:endParaRPr lang="en-IE" dirty="0"/>
          </a:p>
        </p:txBody>
      </p:sp>
      <p:sp>
        <p:nvSpPr>
          <p:cNvPr id="36" name="TextBox 35"/>
          <p:cNvSpPr txBox="1"/>
          <p:nvPr/>
        </p:nvSpPr>
        <p:spPr>
          <a:xfrm>
            <a:off x="395536" y="2708920"/>
            <a:ext cx="418018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chemeClr val="accent1">
                    <a:lumMod val="75000"/>
                  </a:schemeClr>
                </a:solidFill>
              </a:rPr>
              <a:t>Analysis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Low cost, expert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Modest political investment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May be challenging to align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industry and public interest</a:t>
            </a:r>
            <a:endParaRPr lang="en-I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3212976"/>
            <a:ext cx="301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State Regulatory  Agency/</a:t>
            </a:r>
            <a:r>
              <a:rPr lang="en-IE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ies</a:t>
            </a:r>
            <a:endParaRPr lang="en-IE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1700808"/>
            <a:ext cx="102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Minister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3140968"/>
            <a:ext cx="2326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Self-Regulatory  Body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5229201"/>
            <a:ext cx="2734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Regulated Organisations/</a:t>
            </a:r>
          </a:p>
          <a:p>
            <a:pPr algn="ctr"/>
            <a:r>
              <a:rPr lang="en-IE" dirty="0" smtClean="0"/>
              <a:t>Activities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5589240"/>
            <a:ext cx="171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Protected Class</a:t>
            </a:r>
            <a:endParaRPr lang="en-IE" dirty="0"/>
          </a:p>
        </p:txBody>
      </p:sp>
      <p:sp>
        <p:nvSpPr>
          <p:cNvPr id="8" name="Rectangle 7"/>
          <p:cNvSpPr/>
          <p:nvPr/>
        </p:nvSpPr>
        <p:spPr>
          <a:xfrm>
            <a:off x="971600" y="764704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tx2"/>
                </a:solidFill>
              </a:rPr>
              <a:t>Meta-Regulation</a:t>
            </a:r>
          </a:p>
        </p:txBody>
      </p:sp>
      <p:cxnSp>
        <p:nvCxnSpPr>
          <p:cNvPr id="12" name="Straight Arrow Connector 11"/>
          <p:cNvCxnSpPr>
            <a:stCxn id="19" idx="2"/>
          </p:cNvCxnSpPr>
          <p:nvPr/>
        </p:nvCxnSpPr>
        <p:spPr>
          <a:xfrm flipH="1">
            <a:off x="6660232" y="3942348"/>
            <a:ext cx="10185" cy="128685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20072" y="4221088"/>
            <a:ext cx="1226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Reactive</a:t>
            </a:r>
          </a:p>
          <a:p>
            <a:pPr marL="342900" indent="-342900"/>
            <a:r>
              <a:rPr lang="en-IE" sz="1600" dirty="0" smtClean="0"/>
              <a:t>Adjudicates</a:t>
            </a:r>
          </a:p>
          <a:p>
            <a:pPr marL="342900" indent="-342900"/>
            <a:r>
              <a:rPr lang="en-IE" sz="1600" dirty="0" smtClean="0"/>
              <a:t>complaints</a:t>
            </a:r>
            <a:endParaRPr lang="en-IE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7452320" y="3933056"/>
            <a:ext cx="1001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Proactive</a:t>
            </a:r>
          </a:p>
          <a:p>
            <a:r>
              <a:rPr lang="en-IE" sz="1600" dirty="0" smtClean="0"/>
              <a:t>Monitors</a:t>
            </a:r>
          </a:p>
          <a:p>
            <a:pPr marL="342900" indent="-342900"/>
            <a:r>
              <a:rPr lang="en-IE" sz="1600" dirty="0" smtClean="0"/>
              <a:t>Enforces</a:t>
            </a:r>
            <a:endParaRPr lang="en-IE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6012160" y="3573016"/>
            <a:ext cx="1316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IE" dirty="0" smtClean="0"/>
              <a:t>Sets Norms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948264" y="3933056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7308304" y="4797152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779912" y="4869160"/>
            <a:ext cx="1008112" cy="6480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5940152" y="3933056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868144" y="4941168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123728" y="162880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Legislature</a:t>
            </a:r>
            <a:endParaRPr lang="en-IE" dirty="0"/>
          </a:p>
        </p:txBody>
      </p:sp>
      <p:sp>
        <p:nvSpPr>
          <p:cNvPr id="33" name="TextBox 32"/>
          <p:cNvSpPr txBox="1"/>
          <p:nvPr/>
        </p:nvSpPr>
        <p:spPr>
          <a:xfrm>
            <a:off x="2411760" y="6237312"/>
            <a:ext cx="119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Examples: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843808" y="1988840"/>
            <a:ext cx="0" cy="122413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83568" y="2276872"/>
            <a:ext cx="197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‘Supplies  Legislative</a:t>
            </a:r>
          </a:p>
          <a:p>
            <a:r>
              <a:rPr lang="en-IE" sz="1600" i="1" dirty="0" smtClean="0"/>
              <a:t>Framework’</a:t>
            </a:r>
            <a:endParaRPr lang="en-IE" sz="1600" i="1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563888" y="2132856"/>
            <a:ext cx="144016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42" idx="0"/>
          </p:cNvCxnSpPr>
          <p:nvPr/>
        </p:nvCxnSpPr>
        <p:spPr>
          <a:xfrm flipV="1">
            <a:off x="6876256" y="3933056"/>
            <a:ext cx="0" cy="129614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067944" y="3356992"/>
            <a:ext cx="1584176" cy="3135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139952" y="2852936"/>
            <a:ext cx="1709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i="1" dirty="0" smtClean="0"/>
              <a:t>Monitors</a:t>
            </a:r>
          </a:p>
          <a:p>
            <a:r>
              <a:rPr lang="en-IE" sz="1600" i="1" dirty="0" smtClean="0"/>
              <a:t>Approves/Recalls</a:t>
            </a:r>
          </a:p>
          <a:p>
            <a:r>
              <a:rPr lang="en-IE" sz="1600" i="1" dirty="0" smtClean="0"/>
              <a:t>Rules</a:t>
            </a:r>
          </a:p>
          <a:p>
            <a:r>
              <a:rPr lang="en-IE" sz="1600" i="1" dirty="0" smtClean="0"/>
              <a:t>Recalls Decisions</a:t>
            </a:r>
          </a:p>
          <a:p>
            <a:r>
              <a:rPr lang="en-IE" sz="1600" i="1" dirty="0" smtClean="0"/>
              <a:t>Learns</a:t>
            </a:r>
          </a:p>
          <a:p>
            <a:r>
              <a:rPr lang="en-IE" sz="1600" i="1" dirty="0" smtClean="0"/>
              <a:t>Adjudicates</a:t>
            </a:r>
            <a:endParaRPr lang="en-IE" sz="1600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3635896" y="2204864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Monitors</a:t>
            </a:r>
            <a:endParaRPr lang="en-IE" sz="1600" i="1" dirty="0"/>
          </a:p>
        </p:txBody>
      </p:sp>
      <p:sp>
        <p:nvSpPr>
          <p:cNvPr id="45" name="TextBox 44"/>
          <p:cNvSpPr txBox="1"/>
          <p:nvPr/>
        </p:nvSpPr>
        <p:spPr>
          <a:xfrm>
            <a:off x="2843808" y="4869160"/>
            <a:ext cx="120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i="1" dirty="0" smtClean="0"/>
              <a:t>complains</a:t>
            </a:r>
            <a:endParaRPr lang="en-IE" i="1" dirty="0"/>
          </a:p>
        </p:txBody>
      </p:sp>
      <p:sp>
        <p:nvSpPr>
          <p:cNvPr id="38" name="Rectangle 37"/>
          <p:cNvSpPr/>
          <p:nvPr/>
        </p:nvSpPr>
        <p:spPr>
          <a:xfrm>
            <a:off x="2123728" y="1628800"/>
            <a:ext cx="144016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9" name="Rectangle 38"/>
          <p:cNvSpPr/>
          <p:nvPr/>
        </p:nvSpPr>
        <p:spPr>
          <a:xfrm>
            <a:off x="4716016" y="1700808"/>
            <a:ext cx="100811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0" name="Rectangle 39"/>
          <p:cNvSpPr/>
          <p:nvPr/>
        </p:nvSpPr>
        <p:spPr>
          <a:xfrm>
            <a:off x="1115616" y="3212976"/>
            <a:ext cx="295232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1" name="Rectangle 40"/>
          <p:cNvSpPr/>
          <p:nvPr/>
        </p:nvSpPr>
        <p:spPr>
          <a:xfrm>
            <a:off x="5724128" y="3068960"/>
            <a:ext cx="223224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2" name="Rectangle 41"/>
          <p:cNvSpPr/>
          <p:nvPr/>
        </p:nvSpPr>
        <p:spPr>
          <a:xfrm>
            <a:off x="5508104" y="5229200"/>
            <a:ext cx="273630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3" name="Rectangle 42"/>
          <p:cNvSpPr/>
          <p:nvPr/>
        </p:nvSpPr>
        <p:spPr>
          <a:xfrm>
            <a:off x="2267744" y="5589240"/>
            <a:ext cx="180020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410" name="AutoShape 2" descr="data:image/jpeg;base64,/9j/4AAQSkZJRgABAQAAAQABAAD/2wCEAAkGBhAQERAQERAQEBQSEBAQERcQFRAUExAQFhUhFBQQGBYXHiYeGRsjGhYVIDAgLygpLCwsFR4xNTAuNScrLCkBCQoKDgwOGg8PGi8kHyUrNCw0LCwyKjQqKSwwLzUsKi40LDQyKSwsLCwsLCwsKiwsKSwsLCwsLCwsLyksKSwsKf/AABEIAMYA/wMBIgACEQEDEQH/xAAcAAEAAgMBAQEAAAAAAAAAAAAABQYBBAcDAgj/xABJEAABAwICBQMPCgUEAwEAAAABAAIDBBEFEgYHEyExQVFhFCIyM1NUc3SBkZKTs9HSFRYXNDVScaGxsiNCcqLBJIKU01VihEP/xAAaAQEAAwEBAQAAAAAAAAAAAAAAAQIFAwQG/8QALREAAgICAQIFAwIHAAAAAAAAAAECEQMSUSExEzJBYXEEFDMjgVKRobHB4fD/2gAMAwEAAhEDEQA/AO4oiIAiIgCIiAIiIAiIgCIiAIiIAiIgCIiAIiIAiIgCIiAIiIAiIgCIiAIiIAiIgCw5ZWCgOZz66mMc5vUbzlc5vbW77G1+x6F5/TezvJ/rW/CuYV/bZfCyfuK8FoeDDg2F9Li4OrfTezvJ/rW/Cn03s7yf61vwrlKJ4MOB9ri4OrfTezvJ/rW/Cn03s7yf61vwrlKJ4MOB9ri4OrfTezvJ/rW/Cn03s7yf61vwrlKJ4MOB9ri4OrfTezvJ/rW/Cn03s7yf61vwrlKJ4MOB9ri4OrfTezvJ/rW/Cp/Q3WK3EZ3QindFliMly8OvZwbawA+9+S4Ur/qX+uy+Kv8AaNVMmKCi2jlm+nxxg2kdoREXiMwIiIAiIgCIiAIiIAiIgCIiAIiIAiIgCwVlYKA/MFf22Xwsn7ivBe9f22Xwsn7ivBap9AuwREQkIiIAiIgCIiAK/wCpf67L4q/2jVQFf9S/12XxV/tGqmXyM4fUfjZ2hERZpihERAEREAREQBERAEREAREQBERAEREAWCsrBQH5gr+2y+Fk/cVtaPYM6sqYqZrxGZC4BzgSBZpdwH4LVr+2y+Fk/cVP6tftOk/qk9k5acnUb9jdm6g2uCXxnVLLTQTVDqqJ4ijdIQGPBcByXvuVW0e0bqK6XZQNBsLvc7cyNv3nH/HEruunP2dW+LyfooHU7TsbQueLZn1Emc8vWgBo836rzxyy0bZ4o/UT8NyfeyPotSkAA21VK53Lsmsa0elcla+K6lAGk01SS4cGztFndGdvDzFROsrFsRjrJQZKiGEECDZueyNzbDfmba5vfiV76BaynQmSOunkkjygxucHyPa+9i243kEHl4W6VP6lbJk/r67qV+xR58Jlin6mlaYpBI2NwdyFxtfpG+9+VXGu1ZQQP2c2LUsTrB2WRuV1jwNi/oTTnH6Otq6KamcXOD2xy3Y5m4SNLOI38Xrw1v8A2ifF4f1cr7SdLsdtpycV26GBoDRnhjVF/b8a0dINX9TSR9UB8VTBuvJAbho4XcObp3hVi66HqpqTs8RikN6cUxe8O7BriCD+F239FTLaKu7JnvjW12c8V/1L/XZfFX+0aufhdA1L/XZfFX+0arZfIy31H42doREWaYoREQBERAEREAREQBERAEREAREQBERAFgrKwUB+YK/tsvhZP3FT+rX7TpP6pPZOUBX9tl8LJ+4qf1a/adJ/VJ7Jy0p+R/BuZPxv4Oyac/Z1b4vJ+i4/oPp2/DnOY5plhkIc9oNnNdwztJ3XtxHLYLsGnP2dW+LyfoqroRodhlXRQTPp2vflLZTnlB2jTZ1wHbuQ+ULy45RUHsvUz8UoxxPZdLLBh2n+G1Qy9UMbfcWVA2fkObrT5ysYjoFhlUM3U8bS7g+nOQ/iMvWnzFcb0o0Xnop5GOieI87jE8BxY+Mm7bO57WuOKseqWKtFWMglFPlftswcIj1vW2vuzZrcN9rqzxpLaLLywqEd8ciP0k0KfhtXTDNtIpJo9m+1jcPF2OHOLg9P5K2awJsIFWRWx1T5dlHvhIDMlzlHZDfxUlrVnYI6FhtndXQubz5W3Dj/AHN86pOt/wC0T4vD+rlaDc2r9y+NvK4tv0ZltTo5ftFf6Xuepuup462ikhwaSNkbRnnp8jmTy/i9xJdw4cDa1+RctVy1SwyHEWOZfK2KUynkyFtgD+LsvmV5wpbX2OuTHrHa3057FNV/1L/XZfFX+0aqfpA9hqqox2yGomLbcMuc2srhqX+uy+Kv9o1Xy9YMvnd4m/Y7QiIs0xQiIgCIiAIiIAiIgCIiAIiIAiIgCIiALBWVgoD8wV/bZfCyfuKn9Wv2nSf1SeycoCv7bL4WT9xU/q1+06T+qT2TlpT8j+Dcyfjfwdj05+zq3xeT9FxXRLTWfDnuLMskbyDJG42DiP5gf5XdPnC/Qr2BwIcA4EWIIuCPwWv8lwdwi9Wz3LxQyKKcWrMvFmUIuMldlMo9cmHvH8Rs0R5QWh487Tv8wXniOuaiYDsY5pnclw2NvlJN/wAld/kuDuEXq2e5PkuDuEXoM9yjaHBXbF/C/wCZ+fMY0rmrKplTOQcj2FrGdixjXZsrb/ry/pa8Y00wasl21RQVUj8obfaBvWjgLNkA5SrxrAw+FuHVhbFG0iLcQxoI64ctlwNeqGuRWulGhi1zK0qrp0Lt8tYB/wCNqvXO/wCxfNdrDayF9Ph9IyiY8EPeDmlcOHHkNuW5PNZUtF08Nep18GPrb+WFf9S/12XxV/tGqgK/6l/rsvir/aNTL5GRn/GztCIizTFCIiAIiIAiIgCIiAIiIAiIgCIiAIiIAsFZWCgPzBX9tl8LJ+4r4pql8bg+N7o3N7FzCWuG624jeNxK+q9w2su8dtk/cV4ZhzhatdD6BdiU+dFd35Veul96fOiu78qvXS+9ReYc4TMOcKNVwRpHglPnRXd+VXrpfenzoru/Kr10vvUXmHOEzDnCnVcDSPBIVGkFXI0sfVVD2uFnNfJI5rhzEE2K0FjMOcJmHOEqiUkuxlFjMOcJmHOFJJlX/Uv9dl8Vf7Rq5/mHOFf9S5/10vir/aNXPL5GcPqPxs7SiIs0xQiIgCIiAIiIAiIgCIiAIiIAiIgCIiALBWVgoDW+TID/APjF6DPcsHC4O4xegz3KH0Akc6iYXOLjtqoXcSTYTuA3lfOsJxFE6znNvPStJY5zTZ0zWkXG/eCQr09tTpq99b9aJr5Mg7jF6tnuT5Mg7jF6DPcon5i0X3Z/+TWf9i1sYzU7aWgo3OjfUySAPc50joYWjPNKC8kl1iAL8rhzKKvsxSbpMn/kyDuMXq2e5PkyDuMXoM9yhfmFR23tmMnHamefbZvvZ83HyW6Ft6OR1UbZYakukEUmWGVxbmnhIu0uA/mG9pNhe10+GQ6q0zf+TIO4xegz3J8mQdxi9BnuVO0pnnmnnlge8DC2Ry5WkgTzlwklicBxAhba3O9WDHa1smHVE0bjZ9HLLG4GxsYi5pBHAqafQnR9OvckRhcHcYvQZ7ln5Lg7jF6DPcvLAXE01MSSSaeEkneScg3recquyjtGr8mQdxi9BnuX3DRxsN2RsYeF2taDbm3BVDB8PhxGSqfVl0skdVNC2EySNbTxMOVlo2kb3Drsxve6lMKwaalqcsTnuo3xOJbI8vNPOCLBheS7K4E7rmxClqull3Gul9SxXWLqj6M6OQVTKiWbbOd1dWsuJ6loDWzENaA14AsFOR6N09M2WSISh2xkb181RILZb8HuIvuG9GkhKKTqydul1SNEtE6aeipJpdu58kEb3nqiqF3EbzYPsvtmHGOrlw5k0zoJ6CSQtkke91NJnEbXNe45gDc7r8WqdV2snRW0n2LpdYJUHobiL5qSMSdthL6ae/HaxHISfxAB/wByjamV1RV10gc4R0dI+nbYkB1TIwySO3cS1uQdGYqNerRVQdtcFuul1SoMVnGH4VBC+09ZFDGJHdcY2CPPLNv4kNG6/KQpIaBUdruEz5OWV08+2LvvZg7cfwFuhHGu5Lgl3ZZLpdUnGBVw4ZiUc73OMTHinmzAPlhNi1zspuHt3tJ3XtdSUGhFGWNJbPctaT/qaviR4RTql6jRJW2WO6XVS0kgbQ0rI4JJII5quGOaUySPdDFIbPeHyElvYgX5My9n6DUhZmgMsMlrsmjmmLw7kcXFxDxfkNwVGq7kaqrbLSi0MDdUGni6pDWzZbS5SCC4bswtu32B8q31Uq1QREQgIiIAsFZWCgK1q9+os8NVe3evnWKwOoXNPAz0gPEbjO0HgvSLQenYCGTVsYzOdljqp2tBccxs0Gw3kr1fodA6OSF8lVI2Qxk7SomeQWOzNLS43bvtw5l0tbWdto77X62fPzFoe5yevqvjWhjNMyjqcMmF2wRmekcXFztntmjZuc5xJtmba5PKFv8AzMi74xD/AJdT8SkIcFiEJp3Z543Zg4VD3SlwJuQXP3n/AAo29yN/ezGKYX1QGjb1EGUk3p3hhdccHXBuqxg2NtgkxUuqZqiGkZCWmZ4ecwa/aNabAb3AN/EKVGhMIGQVFc2LhshUy7PL9371ujMtiXRCkLXM2eVjhThzGOLWFsDi6Ntua7iTz8qlNJUSpRSpkJo9QYpHB2FCTO59RLtXVGcvl64hwDbbgQ23M1amHPkhw/E6CbKJKSGfLlJLTTyxmSMtJ3kC7m/7QugKMrtHoJpJJXB2aSndSyZXEB0LjexA5Rc2PEXTfkLJb6nrgB/0tL4vB7MLeJVej0JgaA1s9eAAAAKupAAG4ADNwUthuGtp2ZGvleLl15pHyu38mZxJtu4KjopKu6ZA0uH0OKxipfTBsmZ8bjcsmjexxYWl8ZBuLfmF5QMloa2lpmVEs8NS2e8dQ7aPgMbcwka89dlPCxupKr0QgfI+aN89NJIbyOpZXRiQ/ec3e0nptde2FaMwU73SjaSyuGV0s73SSZfugu7EdAAV9lyX2Vd+nBW9FdGKWoZUySse5xr64XbLOwWExtuY4BWGPR6npY53Qtc0uieHZpJn3AaSNz3Gy8BoRTgvLZayPPI+VwjqZ2NzvdmcQ1pAFyVs0WjMcTnOEtXJmY5hE1RNI2zuJyuJF+lJSv1E57epX9D9F2S0FHIaiuaXQRutHUzMYN3BrQbAdC2sBoeo8QmpgTI2ambVB8vXTZmv2bo3SHe9vXAi/BWTDMOZTxRwRghkbAxgJJIaOFyeK+ZMKjdOypIO0ZG+IEE2MbiHFpHLvAKhzuyHktu+zK1U1zcOrat790NTTOrG+MQNyysHS5mQ+RbeC4c6HDXmTts0U9TP4aVpe4eS4b/tUnjmjtPWCMTsLhHIJGWJb13CxtxB5RyrfngD2OY7g5rmnk3EWP5FHLoHNUv6/sUKmkEMGAVb90cUQhlPJGJ4Q1rzzDMAL/8Asr/dakGEQsp20uQOibGIcr+uBjAtlN+O5RPzHhAyNnrWRcNk2olEeX7o/mDei6NqQlKMiL0lxs1NDjAa1uygaYY3gk7V4AMvRZriB5CpOn0GoSxhMcly1pP8ep5v61JS6P07qY0YjDISwx5WEts3oPG/StEaFxDd1RXj/wCup+JTsqpdCVNVSdGax9NRtpqUxF0NRM6D+I4vY1zgXgP2hJIcRYDpXhJoJTNu6mdPRO4g00j2tB5zGSWEdFlvjRiAwPp5NpPG92Y9USSSuB3Ws5xu21gRbgVpnQiItyOqa90fDZuqZMhb90nsiPKifuQpJdn/ALPfQzFJKila+Ute9sk0Re0WbLs3lglA5L2/VTq8KOjZCxkUbGsYwBrWtFg0DkC91Ru30KSabbQREUFQiIgCwVlYKA4XS6T4xU1LqeCqlc8vlDG3iaLNuTvItwC2m6ZYvQVTIqqR0hvGXxv2TszHG3WuYNx4238VXsIoWz1xjdUdSh0k/wDFuBktmPEkcbW48q2MchGH1cckFXHWuYGy5yGvAeCesdvcCbAHjuvyLQcU3rXp/wB1Nhxi3rS7cf5Oj6ydPH0OSCnsJpG53OcAdlHewIB3FxIPHhZU2aXSCGEVzpqgR2a83e11mng50R4DeOT8V4a0A91VDUOaQ2ekgkaOY265nkJHnC6FpHphRPwyZ7Zo3bandGxgc3Pne3KG5eIsTv5rLilrGNK7POkscI1G77nvq+0yOIwu2gDZoiGyZdweD2MgHJexBHOFQtN9P6wVs7KapfFFEdkAzJYubue7eD/NceQLz1c1zqSDEq3+WOBkbL8HTuJyN6d5b51XsFr6djK0VAkc+aAxxFoacshdnzuJII65rfzV440pN10Lwwxjkk0rR3PQ3G+rKOCcm7yzJJ4VvWv85F/KuS02k+MVFU6ngqpXOMkoY28TRZpJtci3AKd1L41Z89G49kBPGOkWbIPNkPkKp2DUlTLXmOkk2UxlqMjsxbltmLt4BtuB5FEIKMpL+5EMajKadfuTdZpbjWHTNbUyucbB+SXZPZIy9tzmDdwI43Cm9ZWltVE6ifTTyQNmptqQ3LvJIIvccbFU/SajqqarjGJF1ScrHm0hO0hzG7GuIuN4dut+t1P64JGukoXM7B1KXMt9wuBb+VlbVbR6FlCLnDovXt2NSbGtIIYWVT5ajYua14eRA9uV3YkgA2BuOIHFdB1d6ZuxGJ4lDRNCWh+XcHtd2MgHJvBBHR0qIq9LqJmDthM8UkrqFkIjaQ5+0MYbYgcLHjfmUVqSpnbWrl35RHHHfkLy4ut5AP7lSSUoNtVRymlPG241TOt2SyIvIeAWSyIgCWREBiyWWUQCyIiAWSyIgCIiAIiIAiIgCwVlEBzmfUvTvc5xqpxmc5x62Ldc3tw6V74bqdoontfJJNOGkHI/I1hI39dlFyOi6v6Lp4s+Tt4+Sqsh9IdGKeui2UzNwN2ObufG61rtP+OCpcepKHNd1XKW34BjA63NmuR+S6YiiOSUeiZEcs4KosquKav6eWkjoo3vp4mP2h2eUukdbi4u4m5v5uZe2BaCUdLC2ExRzkFzi+aONz3XN+NuAG7yKyIo3lVWV8SVVZSsN1Yw01WKyKeVpbI94YBHkDXXvHwvlsSFnBNWcNLVisbPK9wdI7K4R5evBBG4X3ZvyV0RT4kuS3jT5KppdoDFiL4pJJZIjGxzOsDDmBN9+by+da+O6tYqxtK19RK3qaAQNLRHd4FuuNxx3K5oinJVTIWWaqn2OcxalKUG7qmocOYbJt/LlV3wbBoKSJsMDAxguecuceLnE7yTzrfRJTlLuxPJOfmYREVDmEREAREQBERAEREAREQBERAEREAREQBERAEREAREQBERAEREAREQBERAEREAREQBERAEREAREQBERAEREAREQBERAEREAREQBERAEREAREQBERAEREAREQBERAEREAREQBERAEREAREQBERAf//Z"/>
          <p:cNvSpPr>
            <a:spLocks noChangeAspect="1" noChangeArrowheads="1"/>
          </p:cNvSpPr>
          <p:nvPr/>
        </p:nvSpPr>
        <p:spPr bwMode="auto">
          <a:xfrm>
            <a:off x="155575" y="-898525"/>
            <a:ext cx="2428875" cy="1885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17412" name="AutoShape 4" descr="data:image/jpeg;base64,/9j/4AAQSkZJRgABAQAAAQABAAD/2wCEAAkGBhAQERAQERAQEBQSEBAQERcQFRAUExAQFhUhFBQQGBYXHiYeGRsjGhYVIDAgLygpLCwsFR4xNTAuNScrLCkBCQoKDgwOGg8PGi8kHyUrNCw0LCwyKjQqKSwwLzUsKi40LDQyKSwsLCwsLCwsKiwsKSwsLCwsLCwsLyksKSwsKf/AABEIAMYA/wMBIgACEQEDEQH/xAAcAAEAAgMBAQEAAAAAAAAAAAAABQYBBAcDAgj/xABJEAABAwICBQMPCgUEAwEAAAABAAIDBBEFEgYHEyExQVFhFCIyM1NUc3SBkZKTs9HSFRYXNDVScaGxsiNCcqLBJIKU01VihEP/xAAaAQEAAwEBAQAAAAAAAAAAAAAAAQIFAwQG/8QALREAAgICAQIFAwIHAAAAAAAAAAECEQMSUSExEzJBYXEEFDMjgVKRobHB4fD/2gAMAwEAAhEDEQA/AO4oiIAiIgCIiAIiIAiIgCIiAIiIAiIgCIiAIiIAiIgCIiAIiIAiIgCIiAIiIAiIgCw5ZWCgOZz66mMc5vUbzlc5vbW77G1+x6F5/TezvJ/rW/CuYV/bZfCyfuK8FoeDDg2F9Li4OrfTezvJ/rW/Cn03s7yf61vwrlKJ4MOB9ri4OrfTezvJ/rW/Cn03s7yf61vwrlKJ4MOB9ri4OrfTezvJ/rW/Cn03s7yf61vwrlKJ4MOB9ri4OrfTezvJ/rW/Cn03s7yf61vwrlKJ4MOB9ri4OrfTezvJ/rW/Cp/Q3WK3EZ3QindFliMly8OvZwbawA+9+S4Ur/qX+uy+Kv8AaNVMmKCi2jlm+nxxg2kdoREXiMwIiIAiIgCIiAIiIAiIgCIiAIiIAiIgCwVlYKA/MFf22Xwsn7ivBe9f22Xwsn7ivBap9AuwREQkIiIAiIgCIiAK/wCpf67L4q/2jVQFf9S/12XxV/tGqmXyM4fUfjZ2hERZpihERAEREAREQBERAEREAREQBERAEREAWCsrBQH5gr+2y+Fk/cVtaPYM6sqYqZrxGZC4BzgSBZpdwH4LVr+2y+Fk/cVP6tftOk/qk9k5acnUb9jdm6g2uCXxnVLLTQTVDqqJ4ijdIQGPBcByXvuVW0e0bqK6XZQNBsLvc7cyNv3nH/HEruunP2dW+LyfooHU7TsbQueLZn1Emc8vWgBo836rzxyy0bZ4o/UT8NyfeyPotSkAA21VK53Lsmsa0elcla+K6lAGk01SS4cGztFndGdvDzFROsrFsRjrJQZKiGEECDZueyNzbDfmba5vfiV76BaynQmSOunkkjygxucHyPa+9i243kEHl4W6VP6lbJk/r67qV+xR58Jlin6mlaYpBI2NwdyFxtfpG+9+VXGu1ZQQP2c2LUsTrB2WRuV1jwNi/oTTnH6Otq6KamcXOD2xy3Y5m4SNLOI38Xrw1v8A2ifF4f1cr7SdLsdtpycV26GBoDRnhjVF/b8a0dINX9TSR9UB8VTBuvJAbho4XcObp3hVi66HqpqTs8RikN6cUxe8O7BriCD+F239FTLaKu7JnvjW12c8V/1L/XZfFX+0aufhdA1L/XZfFX+0arZfIy31H42doREWaYoREQBERAEREAREQBERAEREAREQBERAFgrKwUB+YK/tsvhZP3FT+rX7TpP6pPZOUBX9tl8LJ+4qf1a/adJ/VJ7Jy0p+R/BuZPxv4Oyac/Z1b4vJ+i4/oPp2/DnOY5plhkIc9oNnNdwztJ3XtxHLYLsGnP2dW+LyfoqroRodhlXRQTPp2vflLZTnlB2jTZ1wHbuQ+ULy45RUHsvUz8UoxxPZdLLBh2n+G1Qy9UMbfcWVA2fkObrT5ysYjoFhlUM3U8bS7g+nOQ/iMvWnzFcb0o0Xnop5GOieI87jE8BxY+Mm7bO57WuOKseqWKtFWMglFPlftswcIj1vW2vuzZrcN9rqzxpLaLLywqEd8ciP0k0KfhtXTDNtIpJo9m+1jcPF2OHOLg9P5K2awJsIFWRWx1T5dlHvhIDMlzlHZDfxUlrVnYI6FhtndXQubz5W3Dj/AHN86pOt/wC0T4vD+rlaDc2r9y+NvK4tv0ZltTo5ftFf6Xuepuup462ikhwaSNkbRnnp8jmTy/i9xJdw4cDa1+RctVy1SwyHEWOZfK2KUynkyFtgD+LsvmV5wpbX2OuTHrHa3057FNV/1L/XZfFX+0aqfpA9hqqox2yGomLbcMuc2srhqX+uy+Kv9o1Xy9YMvnd4m/Y7QiIs0xQiIgCIiAIiIAiIgCIiAIiIAiIgCIiALBWVgoD8wV/bZfCyfuKn9Wv2nSf1SeycoCv7bL4WT9xU/q1+06T+qT2TlpT8j+Dcyfjfwdj05+zq3xeT9FxXRLTWfDnuLMskbyDJG42DiP5gf5XdPnC/Qr2BwIcA4EWIIuCPwWv8lwdwi9Wz3LxQyKKcWrMvFmUIuMldlMo9cmHvH8Rs0R5QWh487Tv8wXniOuaiYDsY5pnclw2NvlJN/wAld/kuDuEXq2e5PkuDuEXoM9yjaHBXbF/C/wCZ+fMY0rmrKplTOQcj2FrGdixjXZsrb/ry/pa8Y00wasl21RQVUj8obfaBvWjgLNkA5SrxrAw+FuHVhbFG0iLcQxoI64ctlwNeqGuRWulGhi1zK0qrp0Lt8tYB/wCNqvXO/wCxfNdrDayF9Ph9IyiY8EPeDmlcOHHkNuW5PNZUtF08Nep18GPrb+WFf9S/12XxV/tGqgK/6l/rsvir/aNTL5GRn/GztCIizTFCIiAIiIAiIgCIiAIiIAiIgCIiAIiIAsFZWCgPzBX9tl8LJ+4r4pql8bg+N7o3N7FzCWuG624jeNxK+q9w2su8dtk/cV4ZhzhatdD6BdiU+dFd35Veul96fOiu78qvXS+9ReYc4TMOcKNVwRpHglPnRXd+VXrpfenzoru/Kr10vvUXmHOEzDnCnVcDSPBIVGkFXI0sfVVD2uFnNfJI5rhzEE2K0FjMOcJmHOEqiUkuxlFjMOcJmHOFJJlX/Uv9dl8Vf7Rq5/mHOFf9S5/10vir/aNXPL5GcPqPxs7SiIs0xQiIgCIiAIiIAiIgCIiAIiIAiIgCIiALBWVgoDW+TID/APjF6DPcsHC4O4xegz3KH0Akc6iYXOLjtqoXcSTYTuA3lfOsJxFE6znNvPStJY5zTZ0zWkXG/eCQr09tTpq99b9aJr5Mg7jF6tnuT5Mg7jF6DPcon5i0X3Z/+TWf9i1sYzU7aWgo3OjfUySAPc50joYWjPNKC8kl1iAL8rhzKKvsxSbpMn/kyDuMXq2e5PkyDuMXoM9yhfmFR23tmMnHamefbZvvZ83HyW6Ft6OR1UbZYakukEUmWGVxbmnhIu0uA/mG9pNhe10+GQ6q0zf+TIO4xegz3J8mQdxi9BnuVO0pnnmnnlge8DC2Ry5WkgTzlwklicBxAhba3O9WDHa1smHVE0bjZ9HLLG4GxsYi5pBHAqafQnR9OvckRhcHcYvQZ7ln5Lg7jF6DPcvLAXE01MSSSaeEkneScg3recquyjtGr8mQdxi9BnuX3DRxsN2RsYeF2taDbm3BVDB8PhxGSqfVl0skdVNC2EySNbTxMOVlo2kb3Drsxve6lMKwaalqcsTnuo3xOJbI8vNPOCLBheS7K4E7rmxClqull3Gul9SxXWLqj6M6OQVTKiWbbOd1dWsuJ6loDWzENaA14AsFOR6N09M2WSISh2xkb181RILZb8HuIvuG9GkhKKTqydul1SNEtE6aeipJpdu58kEb3nqiqF3EbzYPsvtmHGOrlw5k0zoJ6CSQtkke91NJnEbXNe45gDc7r8WqdV2snRW0n2LpdYJUHobiL5qSMSdthL6ae/HaxHISfxAB/wByjamV1RV10gc4R0dI+nbYkB1TIwySO3cS1uQdGYqNerRVQdtcFuul1SoMVnGH4VBC+09ZFDGJHdcY2CPPLNv4kNG6/KQpIaBUdruEz5OWV08+2LvvZg7cfwFuhHGu5Lgl3ZZLpdUnGBVw4ZiUc73OMTHinmzAPlhNi1zspuHt3tJ3XtdSUGhFGWNJbPctaT/qaviR4RTql6jRJW2WO6XVS0kgbQ0rI4JJII5quGOaUySPdDFIbPeHyElvYgX5My9n6DUhZmgMsMlrsmjmmLw7kcXFxDxfkNwVGq7kaqrbLSi0MDdUGni6pDWzZbS5SCC4bswtu32B8q31Uq1QREQgIiIAsFZWCgK1q9+os8NVe3evnWKwOoXNPAz0gPEbjO0HgvSLQenYCGTVsYzOdljqp2tBccxs0Gw3kr1fodA6OSF8lVI2Qxk7SomeQWOzNLS43bvtw5l0tbWdto77X62fPzFoe5yevqvjWhjNMyjqcMmF2wRmekcXFztntmjZuc5xJtmba5PKFv8AzMi74xD/AJdT8SkIcFiEJp3Z543Zg4VD3SlwJuQXP3n/AAo29yN/ezGKYX1QGjb1EGUk3p3hhdccHXBuqxg2NtgkxUuqZqiGkZCWmZ4ecwa/aNabAb3AN/EKVGhMIGQVFc2LhshUy7PL9371ujMtiXRCkLXM2eVjhThzGOLWFsDi6Ntua7iTz8qlNJUSpRSpkJo9QYpHB2FCTO59RLtXVGcvl64hwDbbgQ23M1amHPkhw/E6CbKJKSGfLlJLTTyxmSMtJ3kC7m/7QugKMrtHoJpJJXB2aSndSyZXEB0LjexA5Rc2PEXTfkLJb6nrgB/0tL4vB7MLeJVej0JgaA1s9eAAAAKupAAG4ADNwUthuGtp2ZGvleLl15pHyu38mZxJtu4KjopKu6ZA0uH0OKxipfTBsmZ8bjcsmjexxYWl8ZBuLfmF5QMloa2lpmVEs8NS2e8dQ7aPgMbcwka89dlPCxupKr0QgfI+aN89NJIbyOpZXRiQ/ec3e0nptde2FaMwU73SjaSyuGV0s73SSZfugu7EdAAV9lyX2Vd+nBW9FdGKWoZUySse5xr64XbLOwWExtuY4BWGPR6npY53Qtc0uieHZpJn3AaSNz3Gy8BoRTgvLZayPPI+VwjqZ2NzvdmcQ1pAFyVs0WjMcTnOEtXJmY5hE1RNI2zuJyuJF+lJSv1E57epX9D9F2S0FHIaiuaXQRutHUzMYN3BrQbAdC2sBoeo8QmpgTI2ambVB8vXTZmv2bo3SHe9vXAi/BWTDMOZTxRwRghkbAxgJJIaOFyeK+ZMKjdOypIO0ZG+IEE2MbiHFpHLvAKhzuyHktu+zK1U1zcOrat790NTTOrG+MQNyysHS5mQ+RbeC4c6HDXmTts0U9TP4aVpe4eS4b/tUnjmjtPWCMTsLhHIJGWJb13CxtxB5RyrfngD2OY7g5rmnk3EWP5FHLoHNUv6/sUKmkEMGAVb90cUQhlPJGJ4Q1rzzDMAL/8Asr/dakGEQsp20uQOibGIcr+uBjAtlN+O5RPzHhAyNnrWRcNk2olEeX7o/mDei6NqQlKMiL0lxs1NDjAa1uygaYY3gk7V4AMvRZriB5CpOn0GoSxhMcly1pP8ep5v61JS6P07qY0YjDISwx5WEts3oPG/StEaFxDd1RXj/wCup+JTsqpdCVNVSdGax9NRtpqUxF0NRM6D+I4vY1zgXgP2hJIcRYDpXhJoJTNu6mdPRO4g00j2tB5zGSWEdFlvjRiAwPp5NpPG92Y9USSSuB3Ws5xu21gRbgVpnQiItyOqa90fDZuqZMhb90nsiPKifuQpJdn/ALPfQzFJKila+Ute9sk0Re0WbLs3lglA5L2/VTq8KOjZCxkUbGsYwBrWtFg0DkC91Ru30KSabbQREUFQiIgCwVlYKA4XS6T4xU1LqeCqlc8vlDG3iaLNuTvItwC2m6ZYvQVTIqqR0hvGXxv2TszHG3WuYNx4238VXsIoWz1xjdUdSh0k/wDFuBktmPEkcbW48q2MchGH1cckFXHWuYGy5yGvAeCesdvcCbAHjuvyLQcU3rXp/wB1Nhxi3rS7cf5Oj6ydPH0OSCnsJpG53OcAdlHewIB3FxIPHhZU2aXSCGEVzpqgR2a83e11mng50R4DeOT8V4a0A91VDUOaQ2ekgkaOY265nkJHnC6FpHphRPwyZ7Zo3bandGxgc3Pne3KG5eIsTv5rLilrGNK7POkscI1G77nvq+0yOIwu2gDZoiGyZdweD2MgHJexBHOFQtN9P6wVs7KapfFFEdkAzJYubue7eD/NceQLz1c1zqSDEq3+WOBkbL8HTuJyN6d5b51XsFr6djK0VAkc+aAxxFoacshdnzuJII65rfzV440pN10Lwwxjkk0rR3PQ3G+rKOCcm7yzJJ4VvWv85F/KuS02k+MVFU6ngqpXOMkoY28TRZpJtci3AKd1L41Z89G49kBPGOkWbIPNkPkKp2DUlTLXmOkk2UxlqMjsxbltmLt4BtuB5FEIKMpL+5EMajKadfuTdZpbjWHTNbUyucbB+SXZPZIy9tzmDdwI43Cm9ZWltVE6ifTTyQNmptqQ3LvJIIvccbFU/SajqqarjGJF1ScrHm0hO0hzG7GuIuN4dut+t1P64JGukoXM7B1KXMt9wuBb+VlbVbR6FlCLnDovXt2NSbGtIIYWVT5ajYua14eRA9uV3YkgA2BuOIHFdB1d6ZuxGJ4lDRNCWh+XcHtd2MgHJvBBHR0qIq9LqJmDthM8UkrqFkIjaQ5+0MYbYgcLHjfmUVqSpnbWrl35RHHHfkLy4ut5AP7lSSUoNtVRymlPG241TOt2SyIvIeAWSyIgCWREBiyWWUQCyIiAWSyIgCIiAIiIAiIgCwVlEBzmfUvTvc5xqpxmc5x62Ldc3tw6V74bqdoontfJJNOGkHI/I1hI39dlFyOi6v6Lp4s+Tt4+Sqsh9IdGKeui2UzNwN2ObufG61rtP+OCpcepKHNd1XKW34BjA63NmuR+S6YiiOSUeiZEcs4KosquKav6eWkjoo3vp4mP2h2eUukdbi4u4m5v5uZe2BaCUdLC2ExRzkFzi+aONz3XN+NuAG7yKyIo3lVWV8SVVZSsN1Yw01WKyKeVpbI94YBHkDXXvHwvlsSFnBNWcNLVisbPK9wdI7K4R5evBBG4X3ZvyV0RT4kuS3jT5KppdoDFiL4pJJZIjGxzOsDDmBN9+by+da+O6tYqxtK19RK3qaAQNLRHd4FuuNxx3K5oinJVTIWWaqn2OcxalKUG7qmocOYbJt/LlV3wbBoKSJsMDAxguecuceLnE7yTzrfRJTlLuxPJOfmYREVDmEREAREQBERAEREAREQBERAEREAREQBERAEREAREQBERAEREAREQBERAEREAREQBERAEREAREQBERAEREAREQBERAEREAREQBERAEREAREQBERAEREAREQBERAEREAREQBERAEREAREQBERAf//Z"/>
          <p:cNvSpPr>
            <a:spLocks noChangeAspect="1" noChangeArrowheads="1"/>
          </p:cNvSpPr>
          <p:nvPr/>
        </p:nvSpPr>
        <p:spPr bwMode="auto">
          <a:xfrm>
            <a:off x="155575" y="-898525"/>
            <a:ext cx="2428875" cy="1885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7414" name="Picture 6" descr="http://www.e-lawyering.co.uk/wordpress/wp-content/uploads/2010/06/Legal-Services-Boar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5849888"/>
            <a:ext cx="1295411" cy="1008112"/>
          </a:xfrm>
          <a:prstGeom prst="rect">
            <a:avLst/>
          </a:prstGeom>
          <a:noFill/>
        </p:spPr>
      </p:pic>
      <p:pic>
        <p:nvPicPr>
          <p:cNvPr id="17416" name="Picture 8" descr="http://www.staffordshirelink.org.uk/wp-content/uploads/2010/08/chre-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5991764"/>
            <a:ext cx="1944216" cy="866236"/>
          </a:xfrm>
          <a:prstGeom prst="rect">
            <a:avLst/>
          </a:prstGeom>
          <a:noFill/>
        </p:spPr>
      </p:pic>
      <p:pic>
        <p:nvPicPr>
          <p:cNvPr id="17418" name="Picture 10" descr="http://img.docstoccdn.com/thumb/orig/356624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5859271"/>
            <a:ext cx="1331639" cy="998729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5940152" y="0"/>
            <a:ext cx="287444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000" b="1" dirty="0" smtClean="0">
                <a:solidFill>
                  <a:schemeClr val="accent1">
                    <a:lumMod val="75000"/>
                  </a:schemeClr>
                </a:solidFill>
              </a:rPr>
              <a:t>Analysis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Low cost, expert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Provides Reassurance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Requires learning by 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IE" sz="2000" dirty="0" err="1" smtClean="0">
                <a:solidFill>
                  <a:schemeClr val="accent1">
                    <a:lumMod val="75000"/>
                  </a:schemeClr>
                </a:solidFill>
              </a:rPr>
              <a:t>regulatees</a:t>
            </a:r>
            <a:endParaRPr lang="en-IE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May require separation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    of representative and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    regulatory functions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Risk of industry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domination</a:t>
            </a:r>
            <a:endParaRPr lang="en-I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2843808" y="3645024"/>
            <a:ext cx="0" cy="194421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3140968"/>
            <a:ext cx="301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State Regulatory  Agency/</a:t>
            </a:r>
            <a:r>
              <a:rPr lang="en-IE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ies</a:t>
            </a:r>
            <a:endParaRPr lang="en-IE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1700808"/>
            <a:ext cx="102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Minister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5373216"/>
            <a:ext cx="2734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dirty="0" smtClean="0"/>
              <a:t>Regulated Organisations/</a:t>
            </a:r>
          </a:p>
          <a:p>
            <a:pPr algn="ctr"/>
            <a:r>
              <a:rPr lang="en-IE" dirty="0" smtClean="0"/>
              <a:t>Activities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5589240"/>
            <a:ext cx="171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Protected Class</a:t>
            </a:r>
            <a:endParaRPr lang="en-IE" dirty="0"/>
          </a:p>
        </p:txBody>
      </p:sp>
      <p:sp>
        <p:nvSpPr>
          <p:cNvPr id="8" name="Rectangle 7"/>
          <p:cNvSpPr/>
          <p:nvPr/>
        </p:nvSpPr>
        <p:spPr>
          <a:xfrm>
            <a:off x="971600" y="764704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tx2"/>
                </a:solidFill>
              </a:rPr>
              <a:t>Mega-Regulation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4008" y="3429000"/>
            <a:ext cx="1226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Reactive</a:t>
            </a:r>
          </a:p>
          <a:p>
            <a:pPr marL="342900" indent="-342900"/>
            <a:r>
              <a:rPr lang="en-IE" sz="1600" i="1" dirty="0" smtClean="0"/>
              <a:t>Adjudicates</a:t>
            </a:r>
          </a:p>
          <a:p>
            <a:pPr marL="342900" indent="-342900"/>
            <a:r>
              <a:rPr lang="en-IE" sz="1600" i="1" dirty="0" smtClean="0"/>
              <a:t>complaints</a:t>
            </a:r>
            <a:endParaRPr lang="en-IE" sz="16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4067944" y="4581128"/>
            <a:ext cx="1001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Proactive</a:t>
            </a:r>
          </a:p>
          <a:p>
            <a:r>
              <a:rPr lang="en-IE" sz="1600" i="1" dirty="0" smtClean="0"/>
              <a:t>Monitors</a:t>
            </a:r>
          </a:p>
          <a:p>
            <a:pPr marL="342900" indent="-342900"/>
            <a:r>
              <a:rPr lang="en-IE" sz="1600" i="1" dirty="0" smtClean="0"/>
              <a:t>Enforces</a:t>
            </a:r>
            <a:endParaRPr lang="en-IE" sz="1600" i="1" dirty="0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2267744" y="3429000"/>
            <a:ext cx="0" cy="208823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123728" y="1628800"/>
            <a:ext cx="1285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Legislature</a:t>
            </a:r>
            <a:endParaRPr lang="en-IE" dirty="0"/>
          </a:p>
        </p:txBody>
      </p:sp>
      <p:sp>
        <p:nvSpPr>
          <p:cNvPr id="33" name="TextBox 32"/>
          <p:cNvSpPr txBox="1"/>
          <p:nvPr/>
        </p:nvSpPr>
        <p:spPr>
          <a:xfrm>
            <a:off x="2195736" y="6237312"/>
            <a:ext cx="119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Examples: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843808" y="1988840"/>
            <a:ext cx="0" cy="122413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83568" y="2276872"/>
            <a:ext cx="197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‘Supplies  Legislative</a:t>
            </a:r>
          </a:p>
          <a:p>
            <a:r>
              <a:rPr lang="en-IE" sz="1600" i="1" dirty="0" smtClean="0"/>
              <a:t>Framework’</a:t>
            </a:r>
            <a:endParaRPr lang="en-IE" sz="1600" i="1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563888" y="2132856"/>
            <a:ext cx="144016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156176" y="4581128"/>
            <a:ext cx="72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i="1" dirty="0" smtClean="0"/>
              <a:t>Buy-</a:t>
            </a:r>
          </a:p>
          <a:p>
            <a:r>
              <a:rPr lang="en-IE" sz="1600" i="1" dirty="0" smtClean="0"/>
              <a:t>In?</a:t>
            </a:r>
            <a:endParaRPr lang="en-IE" sz="16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2555776" y="3789040"/>
            <a:ext cx="170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i="1" dirty="0" smtClean="0"/>
              <a:t>Sets Norms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635896" y="2204864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600" i="1" dirty="0" smtClean="0"/>
              <a:t>Monitors</a:t>
            </a:r>
            <a:endParaRPr lang="en-IE" sz="1600" i="1" dirty="0"/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3635896" y="3501008"/>
            <a:ext cx="2664296" cy="165618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267744" y="5157192"/>
            <a:ext cx="120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i="1" dirty="0" smtClean="0"/>
              <a:t>complains</a:t>
            </a:r>
            <a:endParaRPr lang="en-IE" i="1" dirty="0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3059832" y="3501008"/>
            <a:ext cx="3024336" cy="187220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2195736" y="1628800"/>
            <a:ext cx="1224136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5" name="Rectangle 24"/>
          <p:cNvSpPr/>
          <p:nvPr/>
        </p:nvSpPr>
        <p:spPr>
          <a:xfrm>
            <a:off x="4644008" y="1628800"/>
            <a:ext cx="1224136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8" name="Rectangle 27"/>
          <p:cNvSpPr/>
          <p:nvPr/>
        </p:nvSpPr>
        <p:spPr>
          <a:xfrm>
            <a:off x="1259632" y="3212976"/>
            <a:ext cx="316835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9" name="Rectangle 28"/>
          <p:cNvSpPr/>
          <p:nvPr/>
        </p:nvSpPr>
        <p:spPr>
          <a:xfrm>
            <a:off x="5508104" y="5445224"/>
            <a:ext cx="2664296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0" name="Rectangle 29"/>
          <p:cNvSpPr/>
          <p:nvPr/>
        </p:nvSpPr>
        <p:spPr>
          <a:xfrm>
            <a:off x="2267744" y="5589240"/>
            <a:ext cx="172819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6386" name="Picture 2" descr="http://www.comreg.ie/images/pageElements/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5886449"/>
            <a:ext cx="3000375" cy="971551"/>
          </a:xfrm>
          <a:prstGeom prst="rect">
            <a:avLst/>
          </a:prstGeom>
          <a:noFill/>
        </p:spPr>
      </p:pic>
      <p:pic>
        <p:nvPicPr>
          <p:cNvPr id="16388" name="Picture 4" descr="Commission for Energy Regulation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6021288"/>
            <a:ext cx="1762125" cy="638175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444208" y="1484784"/>
            <a:ext cx="268791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b="1" dirty="0" smtClean="0">
                <a:solidFill>
                  <a:schemeClr val="accent1">
                    <a:lumMod val="75000"/>
                  </a:schemeClr>
                </a:solidFill>
              </a:rPr>
              <a:t>Analysis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Provides public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assurance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Costs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Requires agency to</a:t>
            </a:r>
          </a:p>
          <a:p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 to learn quickly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Risks</a:t>
            </a:r>
          </a:p>
          <a:p>
            <a:pPr lvl="1"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‘agency drift’</a:t>
            </a:r>
          </a:p>
          <a:p>
            <a:pPr lvl="1"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low industry 	support</a:t>
            </a:r>
          </a:p>
          <a:p>
            <a:pPr lvl="1">
              <a:buFont typeface="Arial" pitchFamily="34" charset="0"/>
              <a:buChar char="•"/>
            </a:pP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 excessive</a:t>
            </a:r>
          </a:p>
          <a:p>
            <a:pPr lvl="1"/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	expectations</a:t>
            </a:r>
          </a:p>
          <a:p>
            <a:endParaRPr lang="en-IE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95400" y="1268760"/>
            <a:ext cx="6629400" cy="4941540"/>
            <a:chOff x="1248" y="240"/>
            <a:chExt cx="4176" cy="3600"/>
          </a:xfrm>
        </p:grpSpPr>
        <p:sp>
          <p:nvSpPr>
            <p:cNvPr id="3" name="Pyr1"/>
            <p:cNvSpPr>
              <a:spLocks noEditPoints="1" noChangeArrowheads="1"/>
            </p:cNvSpPr>
            <p:nvPr/>
          </p:nvSpPr>
          <p:spPr bwMode="auto">
            <a:xfrm>
              <a:off x="2873" y="240"/>
              <a:ext cx="936" cy="79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5400 w 21600"/>
                <a:gd name="T7" fmla="*/ 11800 h 21600"/>
                <a:gd name="T8" fmla="*/ 16200 w 21600"/>
                <a:gd name="T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4" name="Pyr2"/>
            <p:cNvSpPr>
              <a:spLocks noEditPoints="1" noChangeArrowheads="1"/>
            </p:cNvSpPr>
            <p:nvPr/>
          </p:nvSpPr>
          <p:spPr bwMode="auto">
            <a:xfrm>
              <a:off x="2331" y="1038"/>
              <a:ext cx="2015" cy="936"/>
            </a:xfrm>
            <a:custGeom>
              <a:avLst/>
              <a:gdLst>
                <a:gd name="T0" fmla="*/ 5787 w 21600"/>
                <a:gd name="T1" fmla="*/ 0 h 21600"/>
                <a:gd name="T2" fmla="*/ 15812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787 w 21600"/>
                <a:gd name="T9" fmla="*/ 500 h 21600"/>
                <a:gd name="T10" fmla="*/ 158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5787" y="0"/>
                  </a:moveTo>
                  <a:lnTo>
                    <a:pt x="15812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5787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IE" sz="24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en-IE" sz="2000" dirty="0" smtClean="0">
                  <a:solidFill>
                    <a:schemeClr val="tx2">
                      <a:lumMod val="50000"/>
                    </a:schemeClr>
                  </a:solidFill>
                </a:rPr>
                <a:t>Meta-</a:t>
              </a:r>
            </a:p>
            <a:p>
              <a:r>
                <a:rPr lang="en-IE" sz="2000" dirty="0" smtClean="0">
                  <a:solidFill>
                    <a:schemeClr val="tx2">
                      <a:lumMod val="50000"/>
                    </a:schemeClr>
                  </a:solidFill>
                </a:rPr>
                <a:t>Regulation</a:t>
              </a:r>
              <a:endParaRPr lang="en-IE" sz="2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" name="Pyr3"/>
            <p:cNvSpPr>
              <a:spLocks noEditPoints="1" noChangeArrowheads="1"/>
            </p:cNvSpPr>
            <p:nvPr/>
          </p:nvSpPr>
          <p:spPr bwMode="auto">
            <a:xfrm>
              <a:off x="1795" y="1974"/>
              <a:ext cx="3087" cy="935"/>
            </a:xfrm>
            <a:custGeom>
              <a:avLst/>
              <a:gdLst>
                <a:gd name="T0" fmla="*/ 3768 w 21600"/>
                <a:gd name="T1" fmla="*/ 0 h 21600"/>
                <a:gd name="T2" fmla="*/ 17831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287 w 21600"/>
                <a:gd name="T9" fmla="*/ 500 h 21600"/>
                <a:gd name="T10" fmla="*/ 16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3768" y="0"/>
                  </a:moveTo>
                  <a:lnTo>
                    <a:pt x="17831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3768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IE" sz="2800" dirty="0" smtClean="0">
                  <a:solidFill>
                    <a:schemeClr val="accent1">
                      <a:lumMod val="50000"/>
                    </a:schemeClr>
                  </a:solidFill>
                </a:rPr>
                <a:t>Mandated Self-Regulation</a:t>
              </a:r>
              <a:endParaRPr lang="en-IE" sz="2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6" name="Pyr4"/>
            <p:cNvSpPr>
              <a:spLocks noEditPoints="1" noChangeArrowheads="1"/>
            </p:cNvSpPr>
            <p:nvPr/>
          </p:nvSpPr>
          <p:spPr bwMode="auto">
            <a:xfrm>
              <a:off x="1248" y="2904"/>
              <a:ext cx="4176" cy="936"/>
            </a:xfrm>
            <a:custGeom>
              <a:avLst/>
              <a:gdLst>
                <a:gd name="T0" fmla="*/ 2793 w 21600"/>
                <a:gd name="T1" fmla="*/ 0 h 21600"/>
                <a:gd name="T2" fmla="*/ 18806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3287 w 21600"/>
                <a:gd name="T9" fmla="*/ 500 h 21600"/>
                <a:gd name="T10" fmla="*/ 17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2793" y="0"/>
                  </a:moveTo>
                  <a:lnTo>
                    <a:pt x="18806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IE" dirty="0" smtClean="0"/>
            </a:p>
            <a:p>
              <a:endParaRPr lang="en-IE" dirty="0" smtClean="0"/>
            </a:p>
            <a:p>
              <a:r>
                <a:rPr lang="en-IE" sz="3200" dirty="0" smtClean="0">
                  <a:solidFill>
                    <a:schemeClr val="accent1">
                      <a:lumMod val="50000"/>
                    </a:schemeClr>
                  </a:solidFill>
                </a:rPr>
                <a:t>	Self-Regulation</a:t>
              </a:r>
              <a:endParaRPr lang="en-IE" sz="3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588224" y="1844824"/>
            <a:ext cx="1893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solidFill>
                  <a:schemeClr val="tx2">
                    <a:lumMod val="50000"/>
                  </a:schemeClr>
                </a:solidFill>
              </a:rPr>
              <a:t>Mega-Regulation</a:t>
            </a:r>
            <a:endParaRPr lang="en-IE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flipH="1">
            <a:off x="5076056" y="2029490"/>
            <a:ext cx="1512168" cy="313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1520" y="692696"/>
            <a:ext cx="41176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Managing Regulation:</a:t>
            </a:r>
          </a:p>
          <a:p>
            <a:r>
              <a:rPr lang="en-IE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Pyramid of Technique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IE" sz="3600" dirty="0" smtClean="0"/>
              <a:t>Legal Services Regulation Bill, October 2011</a:t>
            </a:r>
            <a:br>
              <a:rPr lang="en-IE" sz="3600" dirty="0" smtClean="0"/>
            </a:br>
            <a:r>
              <a:rPr lang="en-IE" sz="3600" dirty="0" smtClean="0"/>
              <a:t>Meta-Regulation</a:t>
            </a:r>
            <a:br>
              <a:rPr lang="en-IE" sz="3600" dirty="0" smtClean="0"/>
            </a:br>
            <a:endParaRPr lang="en-IE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2564904"/>
            <a:ext cx="252028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2400" b="1" dirty="0" smtClean="0"/>
              <a:t>Legal Services Regulatory Authority</a:t>
            </a:r>
            <a:endParaRPr lang="en-IE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6211669"/>
            <a:ext cx="965329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b="1" dirty="0" smtClean="0"/>
              <a:t>Law </a:t>
            </a:r>
          </a:p>
          <a:p>
            <a:r>
              <a:rPr lang="en-IE" b="1" dirty="0" smtClean="0"/>
              <a:t>Society</a:t>
            </a:r>
            <a:endParaRPr lang="en-IE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5445224"/>
            <a:ext cx="1028230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Bar </a:t>
            </a:r>
          </a:p>
          <a:p>
            <a:r>
              <a:rPr lang="en-IE" b="1" dirty="0" smtClean="0"/>
              <a:t>Council</a:t>
            </a:r>
            <a:endParaRPr lang="en-IE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84368" y="3429000"/>
            <a:ext cx="111261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dirty="0" smtClean="0"/>
              <a:t>Solicitors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96336" y="2996952"/>
            <a:ext cx="113826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dirty="0" smtClean="0"/>
              <a:t>Barristers</a:t>
            </a:r>
            <a:endParaRPr lang="en-IE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228184" y="3789040"/>
            <a:ext cx="0" cy="2304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11960" y="3789040"/>
            <a:ext cx="134472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i="1" dirty="0" smtClean="0"/>
              <a:t>1. Approve codes</a:t>
            </a:r>
          </a:p>
          <a:p>
            <a:r>
              <a:rPr lang="en-IE" sz="1200" b="1" i="1" dirty="0" smtClean="0"/>
              <a:t>2. Review: </a:t>
            </a:r>
          </a:p>
          <a:p>
            <a:r>
              <a:rPr lang="en-IE" sz="1200" b="1" i="1" dirty="0" smtClean="0"/>
              <a:t>a. admissions </a:t>
            </a:r>
          </a:p>
          <a:p>
            <a:r>
              <a:rPr lang="en-IE" sz="1200" b="1" i="1" dirty="0" smtClean="0"/>
              <a:t>standards,</a:t>
            </a:r>
          </a:p>
          <a:p>
            <a:r>
              <a:rPr lang="en-IE" sz="1200" b="1" i="1" dirty="0" smtClean="0"/>
              <a:t>b. professional </a:t>
            </a:r>
          </a:p>
          <a:p>
            <a:r>
              <a:rPr lang="en-IE" sz="1200" b="1" i="1" dirty="0" smtClean="0"/>
              <a:t>education &amp;</a:t>
            </a:r>
          </a:p>
          <a:p>
            <a:r>
              <a:rPr lang="en-IE" sz="1200" b="1" i="1" dirty="0" smtClean="0"/>
              <a:t>training</a:t>
            </a:r>
          </a:p>
          <a:p>
            <a:endParaRPr lang="en-IE" sz="1400" i="1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508104" y="3861048"/>
            <a:ext cx="0" cy="15841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372200" y="3501008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6372200" y="3140968"/>
            <a:ext cx="10801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7020272" y="4005064"/>
            <a:ext cx="1842983" cy="23137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5940152" y="3645024"/>
            <a:ext cx="1728192" cy="19442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876256" y="4365104"/>
            <a:ext cx="11229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Self-</a:t>
            </a:r>
          </a:p>
          <a:p>
            <a:r>
              <a:rPr lang="en-IE" sz="1400" b="1" dirty="0" smtClean="0"/>
              <a:t>Regulation</a:t>
            </a:r>
          </a:p>
          <a:p>
            <a:r>
              <a:rPr lang="en-IE" sz="1400" b="1" dirty="0" smtClean="0"/>
              <a:t>(statutory </a:t>
            </a:r>
          </a:p>
          <a:p>
            <a:r>
              <a:rPr lang="en-IE" sz="1400" b="1" dirty="0" smtClean="0"/>
              <a:t>for</a:t>
            </a:r>
          </a:p>
          <a:p>
            <a:r>
              <a:rPr lang="en-IE" sz="1400" b="1" dirty="0" smtClean="0"/>
              <a:t>solicitors)</a:t>
            </a:r>
          </a:p>
          <a:p>
            <a:endParaRPr lang="en-IE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23928" y="6211669"/>
            <a:ext cx="1008112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King’s</a:t>
            </a:r>
          </a:p>
          <a:p>
            <a:r>
              <a:rPr lang="en-IE" b="1" dirty="0" smtClean="0"/>
              <a:t>Inns</a:t>
            </a:r>
            <a:endParaRPr lang="en-IE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067944" y="3789040"/>
            <a:ext cx="0" cy="23762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IE" sz="3600" dirty="0" smtClean="0"/>
              <a:t>Legal Services Regulation Bill, October 2011</a:t>
            </a:r>
            <a:br>
              <a:rPr lang="en-IE" sz="3600" dirty="0" smtClean="0"/>
            </a:br>
            <a:r>
              <a:rPr lang="en-IE" sz="3600" dirty="0" smtClean="0"/>
              <a:t>				Regulated Meta-Regulation</a:t>
            </a:r>
            <a:endParaRPr lang="en-IE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2564904"/>
            <a:ext cx="252028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2400" b="1" dirty="0" smtClean="0"/>
              <a:t>Legal Services Regulatory Authority</a:t>
            </a:r>
            <a:endParaRPr lang="en-IE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924944"/>
            <a:ext cx="15542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b="1" dirty="0" smtClean="0"/>
              <a:t>Minister/</a:t>
            </a:r>
          </a:p>
          <a:p>
            <a:r>
              <a:rPr lang="en-IE" b="1" dirty="0" smtClean="0"/>
              <a:t>Government</a:t>
            </a:r>
            <a:endParaRPr lang="en-IE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6211669"/>
            <a:ext cx="965329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b="1" dirty="0" smtClean="0"/>
              <a:t>Law </a:t>
            </a:r>
          </a:p>
          <a:p>
            <a:r>
              <a:rPr lang="en-IE" b="1" dirty="0" smtClean="0"/>
              <a:t>Society</a:t>
            </a:r>
            <a:endParaRPr lang="en-IE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5445224"/>
            <a:ext cx="1028230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Bar </a:t>
            </a:r>
          </a:p>
          <a:p>
            <a:r>
              <a:rPr lang="en-IE" b="1" dirty="0" smtClean="0"/>
              <a:t>Council</a:t>
            </a:r>
            <a:endParaRPr lang="en-IE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84368" y="3429000"/>
            <a:ext cx="1112612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dirty="0" smtClean="0"/>
              <a:t>Solicitors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96336" y="2996952"/>
            <a:ext cx="113826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dirty="0" smtClean="0"/>
              <a:t>Barristers</a:t>
            </a:r>
            <a:endParaRPr lang="en-IE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51720" y="3212976"/>
            <a:ext cx="1512168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19672" y="1124744"/>
            <a:ext cx="2223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b="1" i="1" dirty="0" smtClean="0"/>
              <a:t>1. Appoint/remove members,</a:t>
            </a:r>
          </a:p>
          <a:p>
            <a:r>
              <a:rPr lang="en-IE" sz="1200" b="1" i="1" dirty="0" smtClean="0"/>
              <a:t>chief executive, </a:t>
            </a:r>
          </a:p>
          <a:p>
            <a:r>
              <a:rPr lang="en-IE" sz="1200" b="1" i="1" dirty="0" smtClean="0"/>
              <a:t>2. Direct issue of codes</a:t>
            </a:r>
          </a:p>
          <a:p>
            <a:r>
              <a:rPr lang="en-IE" sz="1200" b="1" i="1" dirty="0" smtClean="0"/>
              <a:t>3. Consent to issue of  Codes</a:t>
            </a:r>
          </a:p>
          <a:p>
            <a:r>
              <a:rPr lang="en-IE" sz="1200" b="1" i="1" dirty="0" smtClean="0"/>
              <a:t>4. Provide funds</a:t>
            </a:r>
          </a:p>
          <a:p>
            <a:r>
              <a:rPr lang="en-IE" sz="1200" b="1" i="1" dirty="0" smtClean="0"/>
              <a:t>5. Request reports</a:t>
            </a:r>
          </a:p>
          <a:p>
            <a:r>
              <a:rPr lang="en-IE" sz="1200" b="1" i="1" dirty="0" smtClean="0"/>
              <a:t>6. Consent to Regulations</a:t>
            </a:r>
          </a:p>
          <a:p>
            <a:r>
              <a:rPr lang="en-IE" sz="1200" b="1" i="1" dirty="0" smtClean="0"/>
              <a:t>7. Approve membership </a:t>
            </a:r>
          </a:p>
          <a:p>
            <a:r>
              <a:rPr lang="en-IE" sz="1200" b="1" i="1" dirty="0" smtClean="0"/>
              <a:t>of Complaints Committee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228184" y="3789040"/>
            <a:ext cx="0" cy="2304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83968" y="3789040"/>
            <a:ext cx="124213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00" i="1" dirty="0" smtClean="0"/>
              <a:t>1. Approve codes</a:t>
            </a:r>
          </a:p>
          <a:p>
            <a:r>
              <a:rPr lang="en-IE" sz="1200" i="1" dirty="0" smtClean="0"/>
              <a:t>2. Review: </a:t>
            </a:r>
          </a:p>
          <a:p>
            <a:r>
              <a:rPr lang="en-IE" sz="1200" i="1" dirty="0" smtClean="0"/>
              <a:t>a. admissions </a:t>
            </a:r>
          </a:p>
          <a:p>
            <a:r>
              <a:rPr lang="en-IE" sz="1200" i="1" dirty="0" smtClean="0"/>
              <a:t>standards,</a:t>
            </a:r>
          </a:p>
          <a:p>
            <a:r>
              <a:rPr lang="en-IE" sz="1200" i="1" dirty="0" smtClean="0"/>
              <a:t>b. professional </a:t>
            </a:r>
          </a:p>
          <a:p>
            <a:r>
              <a:rPr lang="en-IE" sz="1200" i="1" dirty="0" smtClean="0"/>
              <a:t>education &amp;</a:t>
            </a:r>
          </a:p>
          <a:p>
            <a:r>
              <a:rPr lang="en-IE" sz="1200" i="1" dirty="0" smtClean="0"/>
              <a:t>training</a:t>
            </a:r>
          </a:p>
          <a:p>
            <a:endParaRPr lang="en-IE" sz="14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539552" y="5805264"/>
            <a:ext cx="140807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IE" dirty="0" smtClean="0"/>
              <a:t>University</a:t>
            </a:r>
            <a:br>
              <a:rPr lang="en-IE" dirty="0" smtClean="0"/>
            </a:br>
            <a:r>
              <a:rPr lang="en-IE" dirty="0" smtClean="0"/>
              <a:t>Law Schools</a:t>
            </a:r>
            <a:endParaRPr lang="en-IE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051720" y="3933056"/>
            <a:ext cx="1728192" cy="20162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508104" y="3789040"/>
            <a:ext cx="0" cy="16561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699792" y="5301208"/>
            <a:ext cx="10561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i="1" dirty="0" smtClean="0"/>
              <a:t>Review</a:t>
            </a:r>
          </a:p>
          <a:p>
            <a:r>
              <a:rPr lang="en-IE" sz="1400" b="1" i="1" dirty="0" smtClean="0"/>
              <a:t>education</a:t>
            </a:r>
          </a:p>
          <a:p>
            <a:r>
              <a:rPr lang="en-IE" sz="1400" b="1" i="1" dirty="0" smtClean="0"/>
              <a:t>&amp; training</a:t>
            </a:r>
            <a:endParaRPr lang="en-IE" sz="1400" b="1" i="1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2051720" y="3501008"/>
            <a:ext cx="144016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99592" y="3573016"/>
            <a:ext cx="2520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E" sz="1400" b="1" i="1" dirty="0" smtClean="0"/>
              <a:t>Inform </a:t>
            </a:r>
          </a:p>
          <a:p>
            <a:pPr marL="342900" indent="-342900">
              <a:buAutoNum type="arabicPeriod"/>
            </a:pPr>
            <a:r>
              <a:rPr lang="en-IE" sz="1400" b="1" i="1" dirty="0" smtClean="0"/>
              <a:t>Submit strategic plans &amp; annual reports</a:t>
            </a:r>
          </a:p>
          <a:p>
            <a:pPr marL="342900" indent="-342900">
              <a:buAutoNum type="arabicPeriod"/>
            </a:pPr>
            <a:r>
              <a:rPr lang="en-IE" sz="1400" b="1" i="1" dirty="0" smtClean="0"/>
              <a:t>Reports on:</a:t>
            </a:r>
          </a:p>
          <a:p>
            <a:pPr marL="342900" indent="-342900"/>
            <a:r>
              <a:rPr lang="en-IE" sz="1400" b="1" i="1" dirty="0" smtClean="0"/>
              <a:t>	a. Education and training</a:t>
            </a:r>
          </a:p>
          <a:p>
            <a:pPr marL="342900" indent="-342900"/>
            <a:r>
              <a:rPr lang="en-IE" sz="1400" b="1" i="1" dirty="0" smtClean="0"/>
              <a:t>	b. Unification</a:t>
            </a:r>
          </a:p>
          <a:p>
            <a:endParaRPr lang="en-IE" sz="1400" i="1" dirty="0" smtClean="0"/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7020272" y="4005064"/>
            <a:ext cx="1842983" cy="23137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5940152" y="3645024"/>
            <a:ext cx="1728192" cy="19442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876256" y="4365104"/>
            <a:ext cx="10300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/>
              <a:t>Self-</a:t>
            </a:r>
          </a:p>
          <a:p>
            <a:r>
              <a:rPr lang="en-IE" sz="1400" dirty="0" smtClean="0"/>
              <a:t>Regulation</a:t>
            </a:r>
          </a:p>
          <a:p>
            <a:r>
              <a:rPr lang="en-IE" sz="1400" dirty="0" smtClean="0"/>
              <a:t>(statutory </a:t>
            </a:r>
          </a:p>
          <a:p>
            <a:r>
              <a:rPr lang="en-IE" sz="1400" dirty="0" smtClean="0"/>
              <a:t>for</a:t>
            </a:r>
          </a:p>
          <a:p>
            <a:r>
              <a:rPr lang="en-IE" sz="1400" dirty="0" smtClean="0"/>
              <a:t>solicitors)</a:t>
            </a:r>
          </a:p>
          <a:p>
            <a:endParaRPr lang="en-IE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23928" y="6211669"/>
            <a:ext cx="1008112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b="1" dirty="0" smtClean="0"/>
              <a:t>King’s</a:t>
            </a:r>
          </a:p>
          <a:p>
            <a:r>
              <a:rPr lang="en-IE" b="1" dirty="0" smtClean="0"/>
              <a:t>Inns</a:t>
            </a:r>
            <a:endParaRPr lang="en-IE" b="1" dirty="0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067944" y="3789040"/>
            <a:ext cx="0" cy="23762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11732</TotalTime>
  <Words>612</Words>
  <Application>Microsoft Office PowerPoint</Application>
  <PresentationFormat>On-screen Show (4:3)</PresentationFormat>
  <Paragraphs>269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Models of Regulation for the Legal Profession</vt:lpstr>
      <vt:lpstr>Regulation</vt:lpstr>
      <vt:lpstr>Slide 3</vt:lpstr>
      <vt:lpstr>Slide 4</vt:lpstr>
      <vt:lpstr>Slide 5</vt:lpstr>
      <vt:lpstr>Slide 6</vt:lpstr>
      <vt:lpstr>Slide 7</vt:lpstr>
      <vt:lpstr>Legal Services Regulation Bill, October 2011 Meta-Regulation </vt:lpstr>
      <vt:lpstr>Legal Services Regulation Bill, October 2011     Regulated Meta-Regulation</vt:lpstr>
      <vt:lpstr>Legal Services Regulation Bill, October 2011     Mega-     Regulation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Colin Scott</dc:creator>
  <cp:lastModifiedBy>Colin</cp:lastModifiedBy>
  <cp:revision>54</cp:revision>
  <dcterms:created xsi:type="dcterms:W3CDTF">2010-10-25T05:54:32Z</dcterms:created>
  <dcterms:modified xsi:type="dcterms:W3CDTF">2012-07-11T17:43:36Z</dcterms:modified>
</cp:coreProperties>
</file>